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6">
  <p:sldMasterIdLst>
    <p:sldMasterId id="2147484377" r:id="rId4"/>
    <p:sldMasterId id="2147484497" r:id="rId5"/>
  </p:sldMasterIdLst>
  <p:notesMasterIdLst>
    <p:notesMasterId r:id="rId18"/>
  </p:notesMasterIdLst>
  <p:handoutMasterIdLst>
    <p:handoutMasterId r:id="rId19"/>
  </p:handoutMasterIdLst>
  <p:sldIdLst>
    <p:sldId id="2144446252" r:id="rId6"/>
    <p:sldId id="2147478475" r:id="rId7"/>
    <p:sldId id="2147478459" r:id="rId8"/>
    <p:sldId id="2147478452" r:id="rId9"/>
    <p:sldId id="2147478468" r:id="rId10"/>
    <p:sldId id="2147478462" r:id="rId11"/>
    <p:sldId id="2144446375" r:id="rId12"/>
    <p:sldId id="2147478460" r:id="rId13"/>
    <p:sldId id="2147478476" r:id="rId14"/>
    <p:sldId id="2147478466" r:id="rId15"/>
    <p:sldId id="2147478474" r:id="rId16"/>
    <p:sldId id="2147475248" r:id="rId17"/>
  </p:sldIdLst>
  <p:sldSz cx="12192000" cy="6858000"/>
  <p:notesSz cx="6858000" cy="9144000"/>
  <p:embeddedFontLst>
    <p:embeddedFont>
      <p:font typeface="Arial Black" panose="020B0A04020102020204" pitchFamily="34" charset="0"/>
      <p:bold r:id="rId20"/>
    </p:embeddedFont>
    <p:embeddedFont>
      <p:font typeface="Barlow" panose="00000500000000000000" pitchFamily="2" charset="0"/>
      <p:regular r:id="rId21"/>
      <p:bold r:id="rId22"/>
      <p:italic r:id="rId23"/>
      <p:boldItalic r:id="rId24"/>
    </p:embeddedFont>
    <p:embeddedFont>
      <p:font typeface="Wingdings 2" panose="05020102010507070707" pitchFamily="18" charset="2"/>
      <p:regular r:id="rId25"/>
    </p:embeddedFont>
  </p:embeddedFontLst>
  <p:custDataLst>
    <p:tags r:id="rId2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060267-ADAF-AA0E-25F3-11D28870F695}" name="Keiran Pedley" initials="KP" userId="S::Keiran.Pedley@ipsos.com::dcfaee64-6a01-49e5-baa9-c60633936ec8" providerId="AD"/>
  <p188:author id="{854A019A-6131-7FDA-9F18-22D85D2D75F9}" name="Julia Nurse" initials="JN" userId="S::julia.nurse@Ipsos.com::a0f02c22-5676-46e0-8925-6d7c362bef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main Carette" initials="RC" lastIdx="1" clrIdx="0">
    <p:extLst>
      <p:ext uri="{19B8F6BF-5375-455C-9EA6-DF929625EA0E}">
        <p15:presenceInfo xmlns:p15="http://schemas.microsoft.com/office/powerpoint/2012/main" userId="f5b5fcd6593eb51e" providerId="Windows Live"/>
      </p:ext>
    </p:extLst>
  </p:cmAuthor>
  <p:cmAuthor id="2" name="Julia Nurse" initials="JN" lastIdx="80" clrIdx="1">
    <p:extLst>
      <p:ext uri="{19B8F6BF-5375-455C-9EA6-DF929625EA0E}">
        <p15:presenceInfo xmlns:p15="http://schemas.microsoft.com/office/powerpoint/2012/main" userId="S::julia.nurse@Ipsos.com::a0f02c22-5676-46e0-8925-6d7c362befa2" providerId="AD"/>
      </p:ext>
    </p:extLst>
  </p:cmAuthor>
  <p:cmAuthor id="3" name="Ian Jarvis" initials="IJ" lastIdx="14" clrIdx="2">
    <p:extLst>
      <p:ext uri="{19B8F6BF-5375-455C-9EA6-DF929625EA0E}">
        <p15:presenceInfo xmlns:p15="http://schemas.microsoft.com/office/powerpoint/2012/main" userId="S-1-5-21-3343930222-3471731563-1258133589-336814" providerId="AD"/>
      </p:ext>
    </p:extLst>
  </p:cmAuthor>
  <p:cmAuthor id="4" name="Hannah Williams" initials="HW" lastIdx="3" clrIdx="3">
    <p:extLst>
      <p:ext uri="{19B8F6BF-5375-455C-9EA6-DF929625EA0E}">
        <p15:presenceInfo xmlns:p15="http://schemas.microsoft.com/office/powerpoint/2012/main" userId="S::hannah.williams@ipsos.com::5910482a-1124-4d8f-8118-860f2cd026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D96"/>
    <a:srgbClr val="A7D9B5"/>
    <a:srgbClr val="000000"/>
    <a:srgbClr val="9FE5D8"/>
    <a:srgbClr val="A5CEE3"/>
    <a:srgbClr val="103C50"/>
    <a:srgbClr val="2DB574"/>
    <a:srgbClr val="1DAFAD"/>
    <a:srgbClr val="E2DA51"/>
    <a:srgbClr val="FF74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185" autoAdjust="0"/>
    <p:restoredTop sz="96247" autoAdjust="0"/>
  </p:normalViewPr>
  <p:slideViewPr>
    <p:cSldViewPr snapToGrid="0" showGuides="1">
      <p:cViewPr varScale="1">
        <p:scale>
          <a:sx n="58" d="100"/>
          <a:sy n="58" d="100"/>
        </p:scale>
        <p:origin x="64" y="1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296"/>
    </p:cViewPr>
  </p:sorterViewPr>
  <p:notesViewPr>
    <p:cSldViewPr snapToGrid="0" showGuides="1">
      <p:cViewPr>
        <p:scale>
          <a:sx n="75" d="100"/>
          <a:sy n="75" d="100"/>
        </p:scale>
        <p:origin x="4092" y="3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42569070371779"/>
          <c:y val="3.1176195044703359E-2"/>
          <c:w val="0.56116127065765342"/>
          <c:h val="0.93764760991059326"/>
        </c:manualLayout>
      </c:layout>
      <c:barChart>
        <c:barDir val="bar"/>
        <c:grouping val="percentStacked"/>
        <c:varyColors val="0"/>
        <c:ser>
          <c:idx val="0"/>
          <c:order val="0"/>
          <c:tx>
            <c:strRef>
              <c:f>Sheet1!$B$1</c:f>
              <c:strCache>
                <c:ptCount val="1"/>
                <c:pt idx="0">
                  <c:v>Series 1</c:v>
                </c:pt>
              </c:strCache>
            </c:strRef>
          </c:tx>
          <c:spPr>
            <a:solidFill>
              <a:schemeClr val="bg2">
                <a:lumMod val="75000"/>
                <a:lumOff val="25000"/>
              </a:schemeClr>
            </a:solidFill>
            <a:ln>
              <a:noFill/>
            </a:ln>
            <a:effectLst/>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B5-4A7D-85B4-F1AB5A355D19}"/>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B5-4A7D-85B4-F1AB5A355D1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Sheet1!$B$2:$B$9</c:f>
              <c:numCache>
                <c:formatCode>General</c:formatCode>
                <c:ptCount val="8"/>
                <c:pt idx="0" formatCode="0%">
                  <c:v>0.16</c:v>
                </c:pt>
                <c:pt idx="2" formatCode="0%">
                  <c:v>0.12</c:v>
                </c:pt>
                <c:pt idx="3" formatCode="0%">
                  <c:v>0.13</c:v>
                </c:pt>
                <c:pt idx="4" formatCode="0%">
                  <c:v>0.19</c:v>
                </c:pt>
                <c:pt idx="5" formatCode="0%">
                  <c:v>0.08</c:v>
                </c:pt>
                <c:pt idx="6" formatCode="0%">
                  <c:v>0.24</c:v>
                </c:pt>
                <c:pt idx="7" formatCode="0%">
                  <c:v>0.24</c:v>
                </c:pt>
              </c:numCache>
            </c:numRef>
          </c:val>
          <c:extLst>
            <c:ext xmlns:c16="http://schemas.microsoft.com/office/drawing/2014/chart" uri="{C3380CC4-5D6E-409C-BE32-E72D297353CC}">
              <c16:uniqueId val="{00000000-9AB5-4A7D-85B4-F1AB5A355D19}"/>
            </c:ext>
          </c:extLst>
        </c:ser>
        <c:ser>
          <c:idx val="1"/>
          <c:order val="1"/>
          <c:tx>
            <c:strRef>
              <c:f>Sheet1!$C$1</c:f>
              <c:strCache>
                <c:ptCount val="1"/>
                <c:pt idx="0">
                  <c:v>Series 2</c:v>
                </c:pt>
              </c:strCache>
            </c:strRef>
          </c:tx>
          <c:spPr>
            <a:solidFill>
              <a:schemeClr val="bg1">
                <a:lumMod val="95000"/>
              </a:schemeClr>
            </a:solidFill>
            <a:ln>
              <a:noFill/>
            </a:ln>
            <a:effectLst/>
          </c:spPr>
          <c:invertIfNegative val="0"/>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Sheet1!$C$2:$C$9</c:f>
              <c:numCache>
                <c:formatCode>General</c:formatCode>
                <c:ptCount val="8"/>
                <c:pt idx="0" formatCode="0.00%">
                  <c:v>0.49</c:v>
                </c:pt>
                <c:pt idx="2" formatCode="0.00%">
                  <c:v>0.53</c:v>
                </c:pt>
                <c:pt idx="3" formatCode="0.00%">
                  <c:v>0.52</c:v>
                </c:pt>
                <c:pt idx="4" formatCode="0.00%">
                  <c:v>0.46</c:v>
                </c:pt>
                <c:pt idx="5" formatCode="0.00%">
                  <c:v>0.57000000000000006</c:v>
                </c:pt>
                <c:pt idx="6" formatCode="0.00%">
                  <c:v>0.41000000000000003</c:v>
                </c:pt>
                <c:pt idx="7" formatCode="0.00%">
                  <c:v>0.41000000000000003</c:v>
                </c:pt>
              </c:numCache>
            </c:numRef>
          </c:val>
          <c:extLst>
            <c:ext xmlns:c16="http://schemas.microsoft.com/office/drawing/2014/chart" uri="{C3380CC4-5D6E-409C-BE32-E72D297353CC}">
              <c16:uniqueId val="{00000001-9AB5-4A7D-85B4-F1AB5A355D19}"/>
            </c:ext>
          </c:extLst>
        </c:ser>
        <c:dLbls>
          <c:showLegendKey val="0"/>
          <c:showVal val="0"/>
          <c:showCatName val="0"/>
          <c:showSerName val="0"/>
          <c:showPercent val="0"/>
          <c:showBubbleSize val="0"/>
        </c:dLbls>
        <c:gapWidth val="20"/>
        <c:overlap val="100"/>
        <c:axId val="1366717472"/>
        <c:axId val="1366718912"/>
      </c:barChart>
      <c:catAx>
        <c:axId val="1366717472"/>
        <c:scaling>
          <c:orientation val="maxMin"/>
        </c:scaling>
        <c:delete val="1"/>
        <c:axPos val="l"/>
        <c:numFmt formatCode="General" sourceLinked="1"/>
        <c:majorTickMark val="none"/>
        <c:minorTickMark val="none"/>
        <c:tickLblPos val="nextTo"/>
        <c:crossAx val="1366718912"/>
        <c:crosses val="autoZero"/>
        <c:auto val="1"/>
        <c:lblAlgn val="ctr"/>
        <c:lblOffset val="100"/>
        <c:noMultiLvlLbl val="0"/>
      </c:catAx>
      <c:valAx>
        <c:axId val="1366718912"/>
        <c:scaling>
          <c:orientation val="minMax"/>
        </c:scaling>
        <c:delete val="1"/>
        <c:axPos val="t"/>
        <c:numFmt formatCode="0%" sourceLinked="1"/>
        <c:majorTickMark val="none"/>
        <c:minorTickMark val="none"/>
        <c:tickLblPos val="nextTo"/>
        <c:crossAx val="1366717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42569070371779"/>
          <c:y val="9.5337668445415451E-4"/>
          <c:w val="0.56116127065765342"/>
          <c:h val="0.9526507333810198"/>
        </c:manualLayout>
      </c:layout>
      <c:barChart>
        <c:barDir val="bar"/>
        <c:grouping val="percentStack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Sheet1!$B$2:$B$9</c:f>
              <c:numCache>
                <c:formatCode>General</c:formatCode>
                <c:ptCount val="8"/>
                <c:pt idx="0" formatCode="0%">
                  <c:v>0.44</c:v>
                </c:pt>
                <c:pt idx="2" formatCode="0%">
                  <c:v>0.57999999999999996</c:v>
                </c:pt>
                <c:pt idx="3" formatCode="0%">
                  <c:v>0.49</c:v>
                </c:pt>
                <c:pt idx="4" formatCode="0%">
                  <c:v>0.3</c:v>
                </c:pt>
                <c:pt idx="5" formatCode="0%">
                  <c:v>0.62</c:v>
                </c:pt>
                <c:pt idx="6" formatCode="0%">
                  <c:v>0.22</c:v>
                </c:pt>
                <c:pt idx="7" formatCode="0%">
                  <c:v>0.31</c:v>
                </c:pt>
              </c:numCache>
            </c:numRef>
          </c:val>
          <c:extLst>
            <c:ext xmlns:c16="http://schemas.microsoft.com/office/drawing/2014/chart" uri="{C3380CC4-5D6E-409C-BE32-E72D297353CC}">
              <c16:uniqueId val="{00000002-EFE9-4813-B6EB-FC8D9298EF3F}"/>
            </c:ext>
          </c:extLst>
        </c:ser>
        <c:ser>
          <c:idx val="1"/>
          <c:order val="1"/>
          <c:tx>
            <c:strRef>
              <c:f>Sheet1!$C$1</c:f>
              <c:strCache>
                <c:ptCount val="1"/>
                <c:pt idx="0">
                  <c:v>Series 2</c:v>
                </c:pt>
              </c:strCache>
            </c:strRef>
          </c:tx>
          <c:spPr>
            <a:solidFill>
              <a:schemeClr val="bg1">
                <a:lumMod val="95000"/>
              </a:schemeClr>
            </a:solidFill>
            <a:ln>
              <a:noFill/>
            </a:ln>
            <a:effectLst/>
          </c:spPr>
          <c:invertIfNegative val="0"/>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Sheet1!$C$2:$C$9</c:f>
              <c:numCache>
                <c:formatCode>General</c:formatCode>
                <c:ptCount val="8"/>
                <c:pt idx="0" formatCode="0.00%">
                  <c:v>0.21000000000000002</c:v>
                </c:pt>
                <c:pt idx="2" formatCode="0.00%">
                  <c:v>7.0000000000000062E-2</c:v>
                </c:pt>
                <c:pt idx="3" formatCode="0.00%">
                  <c:v>0.16000000000000003</c:v>
                </c:pt>
                <c:pt idx="4" formatCode="0.00%">
                  <c:v>0.35000000000000003</c:v>
                </c:pt>
                <c:pt idx="5" formatCode="0.00%">
                  <c:v>3.0000000000000027E-2</c:v>
                </c:pt>
                <c:pt idx="6" formatCode="0.00%">
                  <c:v>0.43000000000000005</c:v>
                </c:pt>
                <c:pt idx="7" formatCode="0.00%">
                  <c:v>0.34</c:v>
                </c:pt>
              </c:numCache>
            </c:numRef>
          </c:val>
          <c:extLst>
            <c:ext xmlns:c16="http://schemas.microsoft.com/office/drawing/2014/chart" uri="{C3380CC4-5D6E-409C-BE32-E72D297353CC}">
              <c16:uniqueId val="{00000003-EFE9-4813-B6EB-FC8D9298EF3F}"/>
            </c:ext>
          </c:extLst>
        </c:ser>
        <c:dLbls>
          <c:showLegendKey val="0"/>
          <c:showVal val="0"/>
          <c:showCatName val="0"/>
          <c:showSerName val="0"/>
          <c:showPercent val="0"/>
          <c:showBubbleSize val="0"/>
        </c:dLbls>
        <c:gapWidth val="20"/>
        <c:overlap val="100"/>
        <c:axId val="1366717472"/>
        <c:axId val="1366718912"/>
      </c:barChart>
      <c:catAx>
        <c:axId val="136671747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100" b="0" i="0" u="none" strike="noStrike" kern="1200" baseline="0">
                <a:solidFill>
                  <a:schemeClr val="tx1"/>
                </a:solidFill>
                <a:latin typeface="+mn-lt"/>
                <a:ea typeface="+mn-ea"/>
                <a:cs typeface="+mn-cs"/>
              </a:defRPr>
            </a:pPr>
            <a:endParaRPr lang="en-US"/>
          </a:p>
        </c:txPr>
        <c:crossAx val="1366718912"/>
        <c:crosses val="autoZero"/>
        <c:auto val="1"/>
        <c:lblAlgn val="ctr"/>
        <c:lblOffset val="100"/>
        <c:noMultiLvlLbl val="0"/>
      </c:catAx>
      <c:valAx>
        <c:axId val="1366718912"/>
        <c:scaling>
          <c:orientation val="minMax"/>
        </c:scaling>
        <c:delete val="1"/>
        <c:axPos val="t"/>
        <c:numFmt formatCode="0%" sourceLinked="1"/>
        <c:majorTickMark val="none"/>
        <c:minorTickMark val="none"/>
        <c:tickLblPos val="nextTo"/>
        <c:crossAx val="1366717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42569070371779"/>
          <c:y val="3.1176195044703359E-2"/>
          <c:w val="0.56116127065765342"/>
          <c:h val="0.93764760991059326"/>
        </c:manualLayout>
      </c:layout>
      <c:barChart>
        <c:barDir val="bar"/>
        <c:grouping val="percentStacked"/>
        <c:varyColors val="0"/>
        <c:ser>
          <c:idx val="0"/>
          <c:order val="0"/>
          <c:tx>
            <c:strRef>
              <c:f>Sheet1!$B$1</c:f>
              <c:strCache>
                <c:ptCount val="1"/>
                <c:pt idx="0">
                  <c:v>Series 1</c:v>
                </c:pt>
              </c:strCache>
            </c:strRef>
          </c:tx>
          <c:spPr>
            <a:solidFill>
              <a:schemeClr val="bg2">
                <a:lumMod val="50000"/>
                <a:lumOff val="50000"/>
              </a:schemeClr>
            </a:solidFill>
            <a:ln>
              <a:noFill/>
            </a:ln>
            <a:effectLst/>
          </c:spPr>
          <c:invertIfNegative val="0"/>
          <c:dLbls>
            <c:dLbl>
              <c:idx val="7"/>
              <c:tx>
                <c:rich>
                  <a:bodyPr/>
                  <a:lstStyle/>
                  <a:p>
                    <a:fld id="{70ABC7AC-5289-44B4-BD8B-2BABE0EBD33F}" type="VALUE">
                      <a:rPr lang="en-US">
                        <a:solidFill>
                          <a:schemeClr val="bg1"/>
                        </a:solidFill>
                        <a:effectLst>
                          <a:glow rad="101600">
                            <a:schemeClr val="bg2">
                              <a:lumMod val="75000"/>
                              <a:lumOff val="25000"/>
                              <a:alpha val="60000"/>
                            </a:schemeClr>
                          </a:glow>
                          <a:outerShdw blurRad="50800" dist="38100" dir="16200000" rotWithShape="0">
                            <a:prstClr val="black">
                              <a:alpha val="40000"/>
                            </a:prstClr>
                          </a:outerShdw>
                        </a:effectLst>
                      </a:rPr>
                      <a:pPr/>
                      <a:t>[VALUE]</a:t>
                    </a:fld>
                    <a:endParaRPr lang="en-GB"/>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61E-422A-B58F-3FAC5FA1D37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glow rad="101600">
                        <a:schemeClr val="bg2">
                          <a:lumMod val="75000"/>
                          <a:lumOff val="25000"/>
                          <a:alpha val="60000"/>
                        </a:schemeClr>
                      </a:glow>
                      <a:outerShdw blurRad="50800" dist="38100" dir="16200000" rotWithShape="0">
                        <a:prstClr val="black">
                          <a:alpha val="40000"/>
                        </a:prstClr>
                      </a:outerShdw>
                    </a:effectLst>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Sheet1!$B$2:$B$9</c:f>
              <c:numCache>
                <c:formatCode>General</c:formatCode>
                <c:ptCount val="8"/>
                <c:pt idx="0" formatCode="0%">
                  <c:v>7.0000000000000007E-2</c:v>
                </c:pt>
                <c:pt idx="2" formatCode="0%">
                  <c:v>7.0000000000000007E-2</c:v>
                </c:pt>
                <c:pt idx="3" formatCode="0%">
                  <c:v>0.06</c:v>
                </c:pt>
                <c:pt idx="4" formatCode="0%">
                  <c:v>7.0000000000000007E-2</c:v>
                </c:pt>
                <c:pt idx="5" formatCode="0%">
                  <c:v>7.0000000000000007E-2</c:v>
                </c:pt>
                <c:pt idx="6" formatCode="0%">
                  <c:v>0.04</c:v>
                </c:pt>
                <c:pt idx="7" formatCode="0%">
                  <c:v>0.12</c:v>
                </c:pt>
              </c:numCache>
            </c:numRef>
          </c:val>
          <c:extLst>
            <c:ext xmlns:c16="http://schemas.microsoft.com/office/drawing/2014/chart" uri="{C3380CC4-5D6E-409C-BE32-E72D297353CC}">
              <c16:uniqueId val="{00000000-361E-422A-B58F-3FAC5FA1D37F}"/>
            </c:ext>
          </c:extLst>
        </c:ser>
        <c:ser>
          <c:idx val="1"/>
          <c:order val="1"/>
          <c:tx>
            <c:strRef>
              <c:f>Sheet1!$C$1</c:f>
              <c:strCache>
                <c:ptCount val="1"/>
                <c:pt idx="0">
                  <c:v>Series 2</c:v>
                </c:pt>
              </c:strCache>
            </c:strRef>
          </c:tx>
          <c:spPr>
            <a:solidFill>
              <a:schemeClr val="bg1">
                <a:lumMod val="95000"/>
              </a:schemeClr>
            </a:solidFill>
            <a:ln>
              <a:noFill/>
            </a:ln>
            <a:effectLst/>
          </c:spPr>
          <c:invertIfNegative val="0"/>
          <c:dLbls>
            <c:delete val="1"/>
          </c:dLbls>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Sheet1!$C$2:$C$9</c:f>
              <c:numCache>
                <c:formatCode>General</c:formatCode>
                <c:ptCount val="8"/>
                <c:pt idx="0" formatCode="0.00%">
                  <c:v>0.58000000000000007</c:v>
                </c:pt>
                <c:pt idx="2" formatCode="0.00%">
                  <c:v>0.58000000000000007</c:v>
                </c:pt>
                <c:pt idx="3" formatCode="0.00%">
                  <c:v>0.59000000000000008</c:v>
                </c:pt>
                <c:pt idx="4" formatCode="0.00%">
                  <c:v>0.58000000000000007</c:v>
                </c:pt>
                <c:pt idx="5" formatCode="0.00%">
                  <c:v>0.58000000000000007</c:v>
                </c:pt>
                <c:pt idx="6" formatCode="0.00%">
                  <c:v>0.61</c:v>
                </c:pt>
                <c:pt idx="7" formatCode="0.00%">
                  <c:v>0.53</c:v>
                </c:pt>
              </c:numCache>
            </c:numRef>
          </c:val>
          <c:extLst>
            <c:ext xmlns:c16="http://schemas.microsoft.com/office/drawing/2014/chart" uri="{C3380CC4-5D6E-409C-BE32-E72D297353CC}">
              <c16:uniqueId val="{00000001-361E-422A-B58F-3FAC5FA1D37F}"/>
            </c:ext>
          </c:extLst>
        </c:ser>
        <c:dLbls>
          <c:dLblPos val="inEnd"/>
          <c:showLegendKey val="0"/>
          <c:showVal val="1"/>
          <c:showCatName val="0"/>
          <c:showSerName val="0"/>
          <c:showPercent val="0"/>
          <c:showBubbleSize val="0"/>
        </c:dLbls>
        <c:gapWidth val="20"/>
        <c:overlap val="100"/>
        <c:axId val="1366717472"/>
        <c:axId val="1366718912"/>
      </c:barChart>
      <c:catAx>
        <c:axId val="1366717472"/>
        <c:scaling>
          <c:orientation val="maxMin"/>
        </c:scaling>
        <c:delete val="1"/>
        <c:axPos val="l"/>
        <c:numFmt formatCode="General" sourceLinked="1"/>
        <c:majorTickMark val="none"/>
        <c:minorTickMark val="none"/>
        <c:tickLblPos val="nextTo"/>
        <c:crossAx val="1366718912"/>
        <c:crosses val="autoZero"/>
        <c:auto val="1"/>
        <c:lblAlgn val="ctr"/>
        <c:lblOffset val="100"/>
        <c:noMultiLvlLbl val="0"/>
      </c:catAx>
      <c:valAx>
        <c:axId val="1366718912"/>
        <c:scaling>
          <c:orientation val="minMax"/>
        </c:scaling>
        <c:delete val="1"/>
        <c:axPos val="t"/>
        <c:numFmt formatCode="0%" sourceLinked="1"/>
        <c:majorTickMark val="none"/>
        <c:minorTickMark val="none"/>
        <c:tickLblPos val="nextTo"/>
        <c:crossAx val="1366717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42569070371779"/>
          <c:y val="3.1176195044703359E-2"/>
          <c:w val="0.56116127065765342"/>
          <c:h val="0.93764760991059326"/>
        </c:manualLayout>
      </c:layout>
      <c:barChart>
        <c:barDir val="bar"/>
        <c:grouping val="percentStacked"/>
        <c:varyColors val="0"/>
        <c:ser>
          <c:idx val="0"/>
          <c:order val="0"/>
          <c:tx>
            <c:strRef>
              <c:f>Sheet1!$B$1</c:f>
              <c:strCache>
                <c:ptCount val="1"/>
                <c:pt idx="0">
                  <c:v>Series 1</c:v>
                </c:pt>
              </c:strCache>
            </c:strRef>
          </c:tx>
          <c:spPr>
            <a:solidFill>
              <a:schemeClr val="accent1">
                <a:lumMod val="50000"/>
              </a:schemeClr>
            </a:solidFill>
            <a:ln>
              <a:noFill/>
            </a:ln>
            <a:effectLst/>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7D-4B6D-9296-06704A609BCE}"/>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57D-4B6D-9296-06704A609B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Sheet1!$B$2:$B$9</c:f>
              <c:numCache>
                <c:formatCode>General</c:formatCode>
                <c:ptCount val="8"/>
                <c:pt idx="0" formatCode="0%">
                  <c:v>0.15</c:v>
                </c:pt>
                <c:pt idx="2" formatCode="0%">
                  <c:v>0.11</c:v>
                </c:pt>
                <c:pt idx="3" formatCode="0%">
                  <c:v>0.16</c:v>
                </c:pt>
                <c:pt idx="4" formatCode="0%">
                  <c:v>0.2</c:v>
                </c:pt>
                <c:pt idx="5" formatCode="0%">
                  <c:v>0.1</c:v>
                </c:pt>
                <c:pt idx="6" formatCode="0%">
                  <c:v>0.25</c:v>
                </c:pt>
                <c:pt idx="7" formatCode="0%">
                  <c:v>0.14000000000000001</c:v>
                </c:pt>
              </c:numCache>
            </c:numRef>
          </c:val>
          <c:extLst>
            <c:ext xmlns:c16="http://schemas.microsoft.com/office/drawing/2014/chart" uri="{C3380CC4-5D6E-409C-BE32-E72D297353CC}">
              <c16:uniqueId val="{00000000-557D-4B6D-9296-06704A609BCE}"/>
            </c:ext>
          </c:extLst>
        </c:ser>
        <c:ser>
          <c:idx val="1"/>
          <c:order val="1"/>
          <c:tx>
            <c:strRef>
              <c:f>Sheet1!$C$1</c:f>
              <c:strCache>
                <c:ptCount val="1"/>
                <c:pt idx="0">
                  <c:v>Series 2</c:v>
                </c:pt>
              </c:strCache>
            </c:strRef>
          </c:tx>
          <c:spPr>
            <a:solidFill>
              <a:schemeClr val="bg1">
                <a:lumMod val="95000"/>
              </a:schemeClr>
            </a:solidFill>
            <a:ln>
              <a:noFill/>
            </a:ln>
            <a:effectLst/>
          </c:spPr>
          <c:invertIfNegative val="0"/>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Sheet1!$C$2:$C$9</c:f>
              <c:numCache>
                <c:formatCode>General</c:formatCode>
                <c:ptCount val="8"/>
                <c:pt idx="0" formatCode="0.00%">
                  <c:v>0.5</c:v>
                </c:pt>
                <c:pt idx="2" formatCode="0.00%">
                  <c:v>0.54</c:v>
                </c:pt>
                <c:pt idx="3" formatCode="0.00%">
                  <c:v>0.49</c:v>
                </c:pt>
                <c:pt idx="4" formatCode="0.00%">
                  <c:v>0.45</c:v>
                </c:pt>
                <c:pt idx="5" formatCode="0.00%">
                  <c:v>0.55000000000000004</c:v>
                </c:pt>
                <c:pt idx="6" formatCode="0.00%">
                  <c:v>0.4</c:v>
                </c:pt>
                <c:pt idx="7" formatCode="0.00%">
                  <c:v>0.51</c:v>
                </c:pt>
              </c:numCache>
            </c:numRef>
          </c:val>
          <c:extLst>
            <c:ext xmlns:c16="http://schemas.microsoft.com/office/drawing/2014/chart" uri="{C3380CC4-5D6E-409C-BE32-E72D297353CC}">
              <c16:uniqueId val="{00000001-557D-4B6D-9296-06704A609BCE}"/>
            </c:ext>
          </c:extLst>
        </c:ser>
        <c:dLbls>
          <c:showLegendKey val="0"/>
          <c:showVal val="0"/>
          <c:showCatName val="0"/>
          <c:showSerName val="0"/>
          <c:showPercent val="0"/>
          <c:showBubbleSize val="0"/>
        </c:dLbls>
        <c:gapWidth val="20"/>
        <c:overlap val="100"/>
        <c:axId val="1366717472"/>
        <c:axId val="1366718912"/>
      </c:barChart>
      <c:catAx>
        <c:axId val="1366717472"/>
        <c:scaling>
          <c:orientation val="maxMin"/>
        </c:scaling>
        <c:delete val="1"/>
        <c:axPos val="l"/>
        <c:numFmt formatCode="General" sourceLinked="1"/>
        <c:majorTickMark val="none"/>
        <c:minorTickMark val="none"/>
        <c:tickLblPos val="nextTo"/>
        <c:crossAx val="1366718912"/>
        <c:crosses val="autoZero"/>
        <c:auto val="1"/>
        <c:lblAlgn val="ctr"/>
        <c:lblOffset val="100"/>
        <c:noMultiLvlLbl val="0"/>
      </c:catAx>
      <c:valAx>
        <c:axId val="1366718912"/>
        <c:scaling>
          <c:orientation val="minMax"/>
        </c:scaling>
        <c:delete val="1"/>
        <c:axPos val="t"/>
        <c:numFmt formatCode="0%" sourceLinked="1"/>
        <c:majorTickMark val="none"/>
        <c:minorTickMark val="none"/>
        <c:tickLblPos val="nextTo"/>
        <c:crossAx val="1366717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42569070371779"/>
          <c:y val="3.1176195044703359E-2"/>
          <c:w val="0.56116127065765342"/>
          <c:h val="0.93764760991059326"/>
        </c:manualLayout>
      </c:layout>
      <c:barChart>
        <c:barDir val="bar"/>
        <c:grouping val="percentStacked"/>
        <c:varyColors val="0"/>
        <c:ser>
          <c:idx val="0"/>
          <c:order val="0"/>
          <c:tx>
            <c:strRef>
              <c:f>Sheet1!$B$1</c:f>
              <c:strCache>
                <c:ptCount val="1"/>
                <c:pt idx="0">
                  <c:v>Series 1</c:v>
                </c:pt>
              </c:strCache>
            </c:strRef>
          </c:tx>
          <c:spPr>
            <a:solidFill>
              <a:schemeClr val="bg2"/>
            </a:solidFill>
            <a:ln>
              <a:noFill/>
            </a:ln>
            <a:effectLst/>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DD-4A14-ACAC-CF2EFF7AEB1E}"/>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DD-4A14-ACAC-CF2EFF7AEB1E}"/>
                </c:ext>
              </c:extLst>
            </c:dLbl>
            <c:dLbl>
              <c:idx val="7"/>
              <c:tx>
                <c:rich>
                  <a:bodyPr/>
                  <a:lstStyle/>
                  <a:p>
                    <a:fld id="{70ABC7AC-5289-44B4-BD8B-2BABE0EBD33F}" type="VALUE">
                      <a:rPr lang="en-US">
                        <a:solidFill>
                          <a:schemeClr val="bg1"/>
                        </a:solidFill>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7DD-4A14-ACAC-CF2EFF7AEB1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Sheet1!$B$2:$B$9</c:f>
              <c:numCache>
                <c:formatCode>General</c:formatCode>
                <c:ptCount val="8"/>
                <c:pt idx="0" formatCode="0%">
                  <c:v>0.17</c:v>
                </c:pt>
                <c:pt idx="2" formatCode="0%">
                  <c:v>0.12</c:v>
                </c:pt>
                <c:pt idx="3" formatCode="0%">
                  <c:v>0.16</c:v>
                </c:pt>
                <c:pt idx="4" formatCode="0%">
                  <c:v>0.25</c:v>
                </c:pt>
                <c:pt idx="5" formatCode="0%">
                  <c:v>0.12</c:v>
                </c:pt>
                <c:pt idx="6" formatCode="0%">
                  <c:v>0.24</c:v>
                </c:pt>
                <c:pt idx="7" formatCode="0%">
                  <c:v>0.08</c:v>
                </c:pt>
              </c:numCache>
            </c:numRef>
          </c:val>
          <c:extLst>
            <c:ext xmlns:c16="http://schemas.microsoft.com/office/drawing/2014/chart" uri="{C3380CC4-5D6E-409C-BE32-E72D297353CC}">
              <c16:uniqueId val="{00000003-57DD-4A14-ACAC-CF2EFF7AEB1E}"/>
            </c:ext>
          </c:extLst>
        </c:ser>
        <c:ser>
          <c:idx val="1"/>
          <c:order val="1"/>
          <c:tx>
            <c:strRef>
              <c:f>Sheet1!$C$1</c:f>
              <c:strCache>
                <c:ptCount val="1"/>
                <c:pt idx="0">
                  <c:v>Series 2</c:v>
                </c:pt>
              </c:strCache>
            </c:strRef>
          </c:tx>
          <c:spPr>
            <a:solidFill>
              <a:schemeClr val="bg1">
                <a:lumMod val="95000"/>
              </a:schemeClr>
            </a:solidFill>
            <a:ln>
              <a:noFill/>
            </a:ln>
            <a:effectLst/>
          </c:spPr>
          <c:invertIfNegative val="0"/>
          <c:dLbls>
            <c:delete val="1"/>
          </c:dLbls>
          <c:cat>
            <c:strRef>
              <c:f>Sheet1!$A$2:$A$9</c:f>
              <c:strCache>
                <c:ptCount val="8"/>
                <c:pt idx="0">
                  <c:v>Among all</c:v>
                </c:pt>
                <c:pt idx="2">
                  <c:v>2024 Labour voters</c:v>
                </c:pt>
                <c:pt idx="3">
                  <c:v>2024 Conservative 
voters</c:v>
                </c:pt>
                <c:pt idx="4">
                  <c:v>2024 Lib Dem voters</c:v>
                </c:pt>
                <c:pt idx="5">
                  <c:v>2024 SNP voters</c:v>
                </c:pt>
                <c:pt idx="6">
                  <c:v>2024 Green voters</c:v>
                </c:pt>
                <c:pt idx="7">
                  <c:v>2024 Reform voters</c:v>
                </c:pt>
              </c:strCache>
            </c:strRef>
          </c:cat>
          <c:val>
            <c:numRef>
              <c:f>Sheet1!$C$2:$C$9</c:f>
              <c:numCache>
                <c:formatCode>General</c:formatCode>
                <c:ptCount val="8"/>
                <c:pt idx="0" formatCode="0.00%">
                  <c:v>0.48</c:v>
                </c:pt>
                <c:pt idx="2" formatCode="0.00%">
                  <c:v>0.53</c:v>
                </c:pt>
                <c:pt idx="3" formatCode="0.00%">
                  <c:v>0.49</c:v>
                </c:pt>
                <c:pt idx="4" formatCode="0.00%">
                  <c:v>0.4</c:v>
                </c:pt>
                <c:pt idx="5" formatCode="0.00%">
                  <c:v>0.53</c:v>
                </c:pt>
                <c:pt idx="6" formatCode="0.00%">
                  <c:v>0.41000000000000003</c:v>
                </c:pt>
                <c:pt idx="7" formatCode="0.00%">
                  <c:v>0.57000000000000006</c:v>
                </c:pt>
              </c:numCache>
            </c:numRef>
          </c:val>
          <c:extLst>
            <c:ext xmlns:c16="http://schemas.microsoft.com/office/drawing/2014/chart" uri="{C3380CC4-5D6E-409C-BE32-E72D297353CC}">
              <c16:uniqueId val="{00000004-57DD-4A14-ACAC-CF2EFF7AEB1E}"/>
            </c:ext>
          </c:extLst>
        </c:ser>
        <c:dLbls>
          <c:dLblPos val="inEnd"/>
          <c:showLegendKey val="0"/>
          <c:showVal val="1"/>
          <c:showCatName val="0"/>
          <c:showSerName val="0"/>
          <c:showPercent val="0"/>
          <c:showBubbleSize val="0"/>
        </c:dLbls>
        <c:gapWidth val="20"/>
        <c:overlap val="100"/>
        <c:axId val="1366717472"/>
        <c:axId val="1366718912"/>
      </c:barChart>
      <c:catAx>
        <c:axId val="1366717472"/>
        <c:scaling>
          <c:orientation val="maxMin"/>
        </c:scaling>
        <c:delete val="1"/>
        <c:axPos val="l"/>
        <c:numFmt formatCode="General" sourceLinked="1"/>
        <c:majorTickMark val="none"/>
        <c:minorTickMark val="none"/>
        <c:tickLblPos val="nextTo"/>
        <c:crossAx val="1366718912"/>
        <c:crosses val="autoZero"/>
        <c:auto val="1"/>
        <c:lblAlgn val="ctr"/>
        <c:lblOffset val="100"/>
        <c:noMultiLvlLbl val="0"/>
      </c:catAx>
      <c:valAx>
        <c:axId val="1366718912"/>
        <c:scaling>
          <c:orientation val="minMax"/>
        </c:scaling>
        <c:delete val="1"/>
        <c:axPos val="t"/>
        <c:numFmt formatCode="0%" sourceLinked="1"/>
        <c:majorTickMark val="none"/>
        <c:minorTickMark val="none"/>
        <c:tickLblPos val="nextTo"/>
        <c:crossAx val="1366717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2019 Con</c:v>
                </c:pt>
                <c:pt idx="1">
                  <c:v>2019 Lab</c:v>
                </c:pt>
                <c:pt idx="2">
                  <c:v>2019 Lib Dem</c:v>
                </c:pt>
                <c:pt idx="3">
                  <c:v>2019 Other</c:v>
                </c:pt>
                <c:pt idx="5">
                  <c:v>White</c:v>
                </c:pt>
                <c:pt idx="6">
                  <c:v>Ethnic Minority</c:v>
                </c:pt>
                <c:pt idx="8">
                  <c:v>No quals</c:v>
                </c:pt>
                <c:pt idx="9">
                  <c:v>Other quals</c:v>
                </c:pt>
                <c:pt idx="10">
                  <c:v>Graduates</c:v>
                </c:pt>
                <c:pt idx="12">
                  <c:v>AB</c:v>
                </c:pt>
                <c:pt idx="13">
                  <c:v>C1</c:v>
                </c:pt>
                <c:pt idx="14">
                  <c:v>C2</c:v>
                </c:pt>
                <c:pt idx="15">
                  <c:v>DE</c:v>
                </c:pt>
                <c:pt idx="17">
                  <c:v>18-24</c:v>
                </c:pt>
                <c:pt idx="18">
                  <c:v>25-34</c:v>
                </c:pt>
                <c:pt idx="19">
                  <c:v>35-44</c:v>
                </c:pt>
                <c:pt idx="20">
                  <c:v>45-54</c:v>
                </c:pt>
                <c:pt idx="21">
                  <c:v>55-64</c:v>
                </c:pt>
                <c:pt idx="22">
                  <c:v>65+</c:v>
                </c:pt>
                <c:pt idx="24">
                  <c:v>Male</c:v>
                </c:pt>
                <c:pt idx="25">
                  <c:v>Female</c:v>
                </c:pt>
              </c:strCache>
            </c:strRef>
          </c:cat>
          <c:val>
            <c:numRef>
              <c:f>Sheet1!$B$2:$B$27</c:f>
              <c:numCache>
                <c:formatCode>0%</c:formatCode>
                <c:ptCount val="26"/>
                <c:pt idx="0">
                  <c:v>0.08</c:v>
                </c:pt>
                <c:pt idx="1">
                  <c:v>0.05</c:v>
                </c:pt>
                <c:pt idx="2">
                  <c:v>0.01</c:v>
                </c:pt>
                <c:pt idx="3">
                  <c:v>0.03</c:v>
                </c:pt>
                <c:pt idx="5">
                  <c:v>0.11</c:v>
                </c:pt>
                <c:pt idx="6">
                  <c:v>0.14000000000000001</c:v>
                </c:pt>
                <c:pt idx="8">
                  <c:v>0.18</c:v>
                </c:pt>
                <c:pt idx="9">
                  <c:v>0.13</c:v>
                </c:pt>
                <c:pt idx="10">
                  <c:v>7.0000000000000007E-2</c:v>
                </c:pt>
                <c:pt idx="12">
                  <c:v>0.09</c:v>
                </c:pt>
                <c:pt idx="13">
                  <c:v>0.1</c:v>
                </c:pt>
                <c:pt idx="14">
                  <c:v>0.15</c:v>
                </c:pt>
                <c:pt idx="15">
                  <c:v>0.15</c:v>
                </c:pt>
                <c:pt idx="17">
                  <c:v>0.09</c:v>
                </c:pt>
                <c:pt idx="18">
                  <c:v>0.04</c:v>
                </c:pt>
                <c:pt idx="19">
                  <c:v>0.11</c:v>
                </c:pt>
                <c:pt idx="20">
                  <c:v>0.08</c:v>
                </c:pt>
                <c:pt idx="21">
                  <c:v>0.13</c:v>
                </c:pt>
                <c:pt idx="22">
                  <c:v>0.18</c:v>
                </c:pt>
                <c:pt idx="24">
                  <c:v>0.08</c:v>
                </c:pt>
                <c:pt idx="25">
                  <c:v>0.14000000000000001</c:v>
                </c:pt>
              </c:numCache>
            </c:numRef>
          </c:val>
          <c:extLst>
            <c:ext xmlns:c16="http://schemas.microsoft.com/office/drawing/2014/chart" uri="{C3380CC4-5D6E-409C-BE32-E72D297353CC}">
              <c16:uniqueId val="{00000000-2747-4DD8-94F4-4405A9E97A67}"/>
            </c:ext>
          </c:extLst>
        </c:ser>
        <c:dLbls>
          <c:showLegendKey val="0"/>
          <c:showVal val="0"/>
          <c:showCatName val="0"/>
          <c:showSerName val="0"/>
          <c:showPercent val="0"/>
          <c:showBubbleSize val="0"/>
        </c:dLbls>
        <c:gapWidth val="60"/>
        <c:overlap val="-89"/>
        <c:axId val="945355935"/>
        <c:axId val="910369135"/>
      </c:barChart>
      <c:catAx>
        <c:axId val="94535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10369135"/>
        <c:crosses val="autoZero"/>
        <c:auto val="1"/>
        <c:lblAlgn val="ctr"/>
        <c:lblOffset val="100"/>
        <c:noMultiLvlLbl val="0"/>
      </c:catAx>
      <c:valAx>
        <c:axId val="910369135"/>
        <c:scaling>
          <c:orientation val="minMax"/>
        </c:scaling>
        <c:delete val="1"/>
        <c:axPos val="b"/>
        <c:numFmt formatCode="0%" sourceLinked="1"/>
        <c:majorTickMark val="none"/>
        <c:minorTickMark val="none"/>
        <c:tickLblPos val="nextTo"/>
        <c:crossAx val="945355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14179F-D871-4237-B457-F5401186141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1D6673F8-D4F9-4B4B-B484-C6200DE3149F}">
      <dgm:prSet phldrT="[Text]"/>
      <dgm:spPr/>
      <dgm:t>
        <a:bodyPr/>
        <a:lstStyle/>
        <a:p>
          <a:r>
            <a:rPr lang="en-GB" dirty="0"/>
            <a:t>Late swing?</a:t>
          </a:r>
        </a:p>
      </dgm:t>
    </dgm:pt>
    <dgm:pt modelId="{5F325ED0-076F-4836-8EDB-8FFAADFA2B3B}" type="parTrans" cxnId="{9D0DC6DD-9563-4031-A394-E1376663F599}">
      <dgm:prSet/>
      <dgm:spPr/>
      <dgm:t>
        <a:bodyPr/>
        <a:lstStyle/>
        <a:p>
          <a:endParaRPr lang="en-GB"/>
        </a:p>
      </dgm:t>
    </dgm:pt>
    <dgm:pt modelId="{336F8AFE-A68F-4E60-B8AC-2654F70EA224}" type="sibTrans" cxnId="{9D0DC6DD-9563-4031-A394-E1376663F599}">
      <dgm:prSet/>
      <dgm:spPr/>
      <dgm:t>
        <a:bodyPr/>
        <a:lstStyle/>
        <a:p>
          <a:endParaRPr lang="en-GB"/>
        </a:p>
      </dgm:t>
    </dgm:pt>
    <dgm:pt modelId="{81C9556F-1A6C-4CF8-BCC5-85F91D702C9F}">
      <dgm:prSet phldrT="[Text]"/>
      <dgm:spPr/>
      <dgm:t>
        <a:bodyPr/>
        <a:lstStyle/>
        <a:p>
          <a:r>
            <a:rPr lang="en-GB" dirty="0"/>
            <a:t>Measurement error?</a:t>
          </a:r>
        </a:p>
      </dgm:t>
    </dgm:pt>
    <dgm:pt modelId="{989D0152-041E-454C-B270-57F9386C8A9F}" type="parTrans" cxnId="{A06465C0-E064-40DA-86DC-985BBBD9CA2D}">
      <dgm:prSet/>
      <dgm:spPr/>
      <dgm:t>
        <a:bodyPr/>
        <a:lstStyle/>
        <a:p>
          <a:endParaRPr lang="en-GB"/>
        </a:p>
      </dgm:t>
    </dgm:pt>
    <dgm:pt modelId="{048516F1-3D16-4187-9DF8-9461AF8C982D}" type="sibTrans" cxnId="{A06465C0-E064-40DA-86DC-985BBBD9CA2D}">
      <dgm:prSet/>
      <dgm:spPr/>
      <dgm:t>
        <a:bodyPr/>
        <a:lstStyle/>
        <a:p>
          <a:endParaRPr lang="en-GB"/>
        </a:p>
      </dgm:t>
    </dgm:pt>
    <dgm:pt modelId="{2345200A-DD03-48BE-9D92-FFF898F7E17D}">
      <dgm:prSet phldrT="[Text]"/>
      <dgm:spPr/>
      <dgm:t>
        <a:bodyPr/>
        <a:lstStyle/>
        <a:p>
          <a:r>
            <a:rPr lang="en-GB" dirty="0"/>
            <a:t>Coverage error?</a:t>
          </a:r>
        </a:p>
      </dgm:t>
    </dgm:pt>
    <dgm:pt modelId="{8B40DD2E-4027-40B1-8647-5FF4B6F3B8A7}" type="parTrans" cxnId="{E568B6FA-164B-41E0-BD88-9B45956678A2}">
      <dgm:prSet/>
      <dgm:spPr/>
      <dgm:t>
        <a:bodyPr/>
        <a:lstStyle/>
        <a:p>
          <a:endParaRPr lang="en-GB"/>
        </a:p>
      </dgm:t>
    </dgm:pt>
    <dgm:pt modelId="{CBE1125E-A253-4F47-AC82-80FC3265714F}" type="sibTrans" cxnId="{E568B6FA-164B-41E0-BD88-9B45956678A2}">
      <dgm:prSet/>
      <dgm:spPr/>
      <dgm:t>
        <a:bodyPr/>
        <a:lstStyle/>
        <a:p>
          <a:endParaRPr lang="en-GB"/>
        </a:p>
      </dgm:t>
    </dgm:pt>
    <dgm:pt modelId="{5423789E-18BF-4631-8FD6-9D1608BD1844}">
      <dgm:prSet phldrT="[Text]"/>
      <dgm:spPr/>
      <dgm:t>
        <a:bodyPr/>
        <a:lstStyle/>
        <a:p>
          <a:r>
            <a:rPr lang="en-GB" dirty="0"/>
            <a:t>Turnout?</a:t>
          </a:r>
        </a:p>
      </dgm:t>
    </dgm:pt>
    <dgm:pt modelId="{E98975FC-ED08-4634-B26E-429548912477}" type="parTrans" cxnId="{CFF2FDD6-038F-4992-9D6F-584AAF6548CE}">
      <dgm:prSet/>
      <dgm:spPr/>
      <dgm:t>
        <a:bodyPr/>
        <a:lstStyle/>
        <a:p>
          <a:endParaRPr lang="en-GB"/>
        </a:p>
      </dgm:t>
    </dgm:pt>
    <dgm:pt modelId="{ED9F0298-1C31-47AF-83E2-AC9D74A4401E}" type="sibTrans" cxnId="{CFF2FDD6-038F-4992-9D6F-584AAF6548CE}">
      <dgm:prSet/>
      <dgm:spPr/>
      <dgm:t>
        <a:bodyPr/>
        <a:lstStyle/>
        <a:p>
          <a:endParaRPr lang="en-GB"/>
        </a:p>
      </dgm:t>
    </dgm:pt>
    <dgm:pt modelId="{5DC32D19-8E11-465B-91FE-4158059A531F}">
      <dgm:prSet phldrT="[Text]"/>
      <dgm:spPr/>
      <dgm:t>
        <a:bodyPr/>
        <a:lstStyle/>
        <a:p>
          <a:r>
            <a:rPr lang="en-GB" dirty="0">
              <a:solidFill>
                <a:schemeClr val="tx1"/>
              </a:solidFill>
            </a:rPr>
            <a:t>Political engagement?</a:t>
          </a:r>
        </a:p>
      </dgm:t>
    </dgm:pt>
    <dgm:pt modelId="{FD714824-8FAB-4D3D-9DC1-D455E9063FF8}" type="parTrans" cxnId="{5BAF82D0-AC3E-4A26-8A77-8D9F007BF1FD}">
      <dgm:prSet/>
      <dgm:spPr/>
      <dgm:t>
        <a:bodyPr/>
        <a:lstStyle/>
        <a:p>
          <a:endParaRPr lang="en-GB"/>
        </a:p>
      </dgm:t>
    </dgm:pt>
    <dgm:pt modelId="{C52A11A5-4F15-4D24-9EB6-A89E2320E5DE}" type="sibTrans" cxnId="{5BAF82D0-AC3E-4A26-8A77-8D9F007BF1FD}">
      <dgm:prSet/>
      <dgm:spPr/>
      <dgm:t>
        <a:bodyPr/>
        <a:lstStyle/>
        <a:p>
          <a:endParaRPr lang="en-GB"/>
        </a:p>
      </dgm:t>
    </dgm:pt>
    <dgm:pt modelId="{6577227B-0339-4410-B8CA-6EE71BFE61E3}">
      <dgm:prSet phldrT="[Text]"/>
      <dgm:spPr/>
      <dgm:t>
        <a:bodyPr/>
        <a:lstStyle/>
        <a:p>
          <a:r>
            <a:rPr lang="en-GB" dirty="0">
              <a:solidFill>
                <a:schemeClr val="tx1"/>
              </a:solidFill>
            </a:rPr>
            <a:t>Other approaches better?</a:t>
          </a:r>
        </a:p>
      </dgm:t>
    </dgm:pt>
    <dgm:pt modelId="{C400874D-17F9-464B-9DCD-0D8900ECEBE4}" type="parTrans" cxnId="{35456EF7-DD65-4058-B8D7-7BEDF8639072}">
      <dgm:prSet/>
      <dgm:spPr/>
      <dgm:t>
        <a:bodyPr/>
        <a:lstStyle/>
        <a:p>
          <a:endParaRPr lang="en-GB"/>
        </a:p>
      </dgm:t>
    </dgm:pt>
    <dgm:pt modelId="{AFFABDB8-4CF4-4698-A53F-D176E35F57A9}" type="sibTrans" cxnId="{35456EF7-DD65-4058-B8D7-7BEDF8639072}">
      <dgm:prSet/>
      <dgm:spPr/>
      <dgm:t>
        <a:bodyPr/>
        <a:lstStyle/>
        <a:p>
          <a:endParaRPr lang="en-GB"/>
        </a:p>
      </dgm:t>
    </dgm:pt>
    <dgm:pt modelId="{74D0D0BC-BE4C-49D9-8AC0-10ABE47FD152}" type="pres">
      <dgm:prSet presAssocID="{2E14179F-D871-4237-B457-F5401186141E}" presName="diagram" presStyleCnt="0">
        <dgm:presLayoutVars>
          <dgm:dir/>
          <dgm:resizeHandles val="exact"/>
        </dgm:presLayoutVars>
      </dgm:prSet>
      <dgm:spPr/>
    </dgm:pt>
    <dgm:pt modelId="{88B96E2F-339D-40FD-AC63-28F179BC97E1}" type="pres">
      <dgm:prSet presAssocID="{1D6673F8-D4F9-4B4B-B484-C6200DE3149F}" presName="node" presStyleLbl="node1" presStyleIdx="0" presStyleCnt="6">
        <dgm:presLayoutVars>
          <dgm:bulletEnabled val="1"/>
        </dgm:presLayoutVars>
      </dgm:prSet>
      <dgm:spPr/>
    </dgm:pt>
    <dgm:pt modelId="{E85C6B0E-FF45-4178-B791-53A50AD77B31}" type="pres">
      <dgm:prSet presAssocID="{336F8AFE-A68F-4E60-B8AC-2654F70EA224}" presName="sibTrans" presStyleCnt="0"/>
      <dgm:spPr/>
    </dgm:pt>
    <dgm:pt modelId="{82781D94-C0BE-461C-AA14-D115341AFFE6}" type="pres">
      <dgm:prSet presAssocID="{81C9556F-1A6C-4CF8-BCC5-85F91D702C9F}" presName="node" presStyleLbl="node1" presStyleIdx="1" presStyleCnt="6">
        <dgm:presLayoutVars>
          <dgm:bulletEnabled val="1"/>
        </dgm:presLayoutVars>
      </dgm:prSet>
      <dgm:spPr/>
    </dgm:pt>
    <dgm:pt modelId="{4B831E5D-FEE5-4942-8478-BBB61814BFCB}" type="pres">
      <dgm:prSet presAssocID="{048516F1-3D16-4187-9DF8-9461AF8C982D}" presName="sibTrans" presStyleCnt="0"/>
      <dgm:spPr/>
    </dgm:pt>
    <dgm:pt modelId="{C4A8DA0B-7BB5-4DA2-B2CC-887FFAA1A150}" type="pres">
      <dgm:prSet presAssocID="{2345200A-DD03-48BE-9D92-FFF898F7E17D}" presName="node" presStyleLbl="node1" presStyleIdx="2" presStyleCnt="6">
        <dgm:presLayoutVars>
          <dgm:bulletEnabled val="1"/>
        </dgm:presLayoutVars>
      </dgm:prSet>
      <dgm:spPr/>
    </dgm:pt>
    <dgm:pt modelId="{EFDF3A3F-01C3-43B5-B0F4-94E104C3A3C4}" type="pres">
      <dgm:prSet presAssocID="{CBE1125E-A253-4F47-AC82-80FC3265714F}" presName="sibTrans" presStyleCnt="0"/>
      <dgm:spPr/>
    </dgm:pt>
    <dgm:pt modelId="{20B47F10-9996-43F1-A595-7F3D3709FB3B}" type="pres">
      <dgm:prSet presAssocID="{5423789E-18BF-4631-8FD6-9D1608BD1844}" presName="node" presStyleLbl="node1" presStyleIdx="3" presStyleCnt="6">
        <dgm:presLayoutVars>
          <dgm:bulletEnabled val="1"/>
        </dgm:presLayoutVars>
      </dgm:prSet>
      <dgm:spPr/>
    </dgm:pt>
    <dgm:pt modelId="{0B2A5B95-31C7-4DA6-94AB-131F519803A8}" type="pres">
      <dgm:prSet presAssocID="{ED9F0298-1C31-47AF-83E2-AC9D74A4401E}" presName="sibTrans" presStyleCnt="0"/>
      <dgm:spPr/>
    </dgm:pt>
    <dgm:pt modelId="{04EA9969-7985-4D22-85F6-2328250E7012}" type="pres">
      <dgm:prSet presAssocID="{5DC32D19-8E11-465B-91FE-4158059A531F}" presName="node" presStyleLbl="node1" presStyleIdx="4" presStyleCnt="6">
        <dgm:presLayoutVars>
          <dgm:bulletEnabled val="1"/>
        </dgm:presLayoutVars>
      </dgm:prSet>
      <dgm:spPr/>
    </dgm:pt>
    <dgm:pt modelId="{B31E95E8-E3C8-4B07-91EF-9596DF46B408}" type="pres">
      <dgm:prSet presAssocID="{C52A11A5-4F15-4D24-9EB6-A89E2320E5DE}" presName="sibTrans" presStyleCnt="0"/>
      <dgm:spPr/>
    </dgm:pt>
    <dgm:pt modelId="{A189C3B6-B429-40D7-AD0F-88825FD6BFE1}" type="pres">
      <dgm:prSet presAssocID="{6577227B-0339-4410-B8CA-6EE71BFE61E3}" presName="node" presStyleLbl="node1" presStyleIdx="5" presStyleCnt="6">
        <dgm:presLayoutVars>
          <dgm:bulletEnabled val="1"/>
        </dgm:presLayoutVars>
      </dgm:prSet>
      <dgm:spPr/>
    </dgm:pt>
  </dgm:ptLst>
  <dgm:cxnLst>
    <dgm:cxn modelId="{004D354C-1DCF-4EF1-988D-C8CBF1FDDF76}" type="presOf" srcId="{2E14179F-D871-4237-B457-F5401186141E}" destId="{74D0D0BC-BE4C-49D9-8AC0-10ABE47FD152}" srcOrd="0" destOrd="0" presId="urn:microsoft.com/office/officeart/2005/8/layout/default"/>
    <dgm:cxn modelId="{CA60E884-6F9C-465D-9047-3998DBEF7287}" type="presOf" srcId="{81C9556F-1A6C-4CF8-BCC5-85F91D702C9F}" destId="{82781D94-C0BE-461C-AA14-D115341AFFE6}" srcOrd="0" destOrd="0" presId="urn:microsoft.com/office/officeart/2005/8/layout/default"/>
    <dgm:cxn modelId="{51B5FFB4-0F9C-4228-A043-D0DF2A6B1F5F}" type="presOf" srcId="{5423789E-18BF-4631-8FD6-9D1608BD1844}" destId="{20B47F10-9996-43F1-A595-7F3D3709FB3B}" srcOrd="0" destOrd="0" presId="urn:microsoft.com/office/officeart/2005/8/layout/default"/>
    <dgm:cxn modelId="{A06465C0-E064-40DA-86DC-985BBBD9CA2D}" srcId="{2E14179F-D871-4237-B457-F5401186141E}" destId="{81C9556F-1A6C-4CF8-BCC5-85F91D702C9F}" srcOrd="1" destOrd="0" parTransId="{989D0152-041E-454C-B270-57F9386C8A9F}" sibTransId="{048516F1-3D16-4187-9DF8-9461AF8C982D}"/>
    <dgm:cxn modelId="{F95A34C1-2382-4F99-97C3-9045B13B6615}" type="presOf" srcId="{5DC32D19-8E11-465B-91FE-4158059A531F}" destId="{04EA9969-7985-4D22-85F6-2328250E7012}" srcOrd="0" destOrd="0" presId="urn:microsoft.com/office/officeart/2005/8/layout/default"/>
    <dgm:cxn modelId="{5BAF82D0-AC3E-4A26-8A77-8D9F007BF1FD}" srcId="{2E14179F-D871-4237-B457-F5401186141E}" destId="{5DC32D19-8E11-465B-91FE-4158059A531F}" srcOrd="4" destOrd="0" parTransId="{FD714824-8FAB-4D3D-9DC1-D455E9063FF8}" sibTransId="{C52A11A5-4F15-4D24-9EB6-A89E2320E5DE}"/>
    <dgm:cxn modelId="{391FD8D3-BFDB-440A-97CD-A33AEC34E862}" type="presOf" srcId="{6577227B-0339-4410-B8CA-6EE71BFE61E3}" destId="{A189C3B6-B429-40D7-AD0F-88825FD6BFE1}" srcOrd="0" destOrd="0" presId="urn:microsoft.com/office/officeart/2005/8/layout/default"/>
    <dgm:cxn modelId="{CFF2FDD6-038F-4992-9D6F-584AAF6548CE}" srcId="{2E14179F-D871-4237-B457-F5401186141E}" destId="{5423789E-18BF-4631-8FD6-9D1608BD1844}" srcOrd="3" destOrd="0" parTransId="{E98975FC-ED08-4634-B26E-429548912477}" sibTransId="{ED9F0298-1C31-47AF-83E2-AC9D74A4401E}"/>
    <dgm:cxn modelId="{392C09DD-0532-4E9F-A057-0E687706CF05}" type="presOf" srcId="{2345200A-DD03-48BE-9D92-FFF898F7E17D}" destId="{C4A8DA0B-7BB5-4DA2-B2CC-887FFAA1A150}" srcOrd="0" destOrd="0" presId="urn:microsoft.com/office/officeart/2005/8/layout/default"/>
    <dgm:cxn modelId="{9D0DC6DD-9563-4031-A394-E1376663F599}" srcId="{2E14179F-D871-4237-B457-F5401186141E}" destId="{1D6673F8-D4F9-4B4B-B484-C6200DE3149F}" srcOrd="0" destOrd="0" parTransId="{5F325ED0-076F-4836-8EDB-8FFAADFA2B3B}" sibTransId="{336F8AFE-A68F-4E60-B8AC-2654F70EA224}"/>
    <dgm:cxn modelId="{BC8DEEEC-A72D-4298-B3E8-CA0B7A079E0F}" type="presOf" srcId="{1D6673F8-D4F9-4B4B-B484-C6200DE3149F}" destId="{88B96E2F-339D-40FD-AC63-28F179BC97E1}" srcOrd="0" destOrd="0" presId="urn:microsoft.com/office/officeart/2005/8/layout/default"/>
    <dgm:cxn modelId="{35456EF7-DD65-4058-B8D7-7BEDF8639072}" srcId="{2E14179F-D871-4237-B457-F5401186141E}" destId="{6577227B-0339-4410-B8CA-6EE71BFE61E3}" srcOrd="5" destOrd="0" parTransId="{C400874D-17F9-464B-9DCD-0D8900ECEBE4}" sibTransId="{AFFABDB8-4CF4-4698-A53F-D176E35F57A9}"/>
    <dgm:cxn modelId="{E568B6FA-164B-41E0-BD88-9B45956678A2}" srcId="{2E14179F-D871-4237-B457-F5401186141E}" destId="{2345200A-DD03-48BE-9D92-FFF898F7E17D}" srcOrd="2" destOrd="0" parTransId="{8B40DD2E-4027-40B1-8647-5FF4B6F3B8A7}" sibTransId="{CBE1125E-A253-4F47-AC82-80FC3265714F}"/>
    <dgm:cxn modelId="{75E33608-6E97-4141-B256-998611B2C9BB}" type="presParOf" srcId="{74D0D0BC-BE4C-49D9-8AC0-10ABE47FD152}" destId="{88B96E2F-339D-40FD-AC63-28F179BC97E1}" srcOrd="0" destOrd="0" presId="urn:microsoft.com/office/officeart/2005/8/layout/default"/>
    <dgm:cxn modelId="{3CD1D28C-0F0C-4EEC-8D78-DA696AD712BE}" type="presParOf" srcId="{74D0D0BC-BE4C-49D9-8AC0-10ABE47FD152}" destId="{E85C6B0E-FF45-4178-B791-53A50AD77B31}" srcOrd="1" destOrd="0" presId="urn:microsoft.com/office/officeart/2005/8/layout/default"/>
    <dgm:cxn modelId="{3C796D73-3FC5-4B44-8E87-633501A5BD75}" type="presParOf" srcId="{74D0D0BC-BE4C-49D9-8AC0-10ABE47FD152}" destId="{82781D94-C0BE-461C-AA14-D115341AFFE6}" srcOrd="2" destOrd="0" presId="urn:microsoft.com/office/officeart/2005/8/layout/default"/>
    <dgm:cxn modelId="{FCD1539E-471D-4E75-B937-99B32BAE72C2}" type="presParOf" srcId="{74D0D0BC-BE4C-49D9-8AC0-10ABE47FD152}" destId="{4B831E5D-FEE5-4942-8478-BBB61814BFCB}" srcOrd="3" destOrd="0" presId="urn:microsoft.com/office/officeart/2005/8/layout/default"/>
    <dgm:cxn modelId="{C5F53A51-52BD-43E5-81EA-01EF368FF25D}" type="presParOf" srcId="{74D0D0BC-BE4C-49D9-8AC0-10ABE47FD152}" destId="{C4A8DA0B-7BB5-4DA2-B2CC-887FFAA1A150}" srcOrd="4" destOrd="0" presId="urn:microsoft.com/office/officeart/2005/8/layout/default"/>
    <dgm:cxn modelId="{10052CCB-281D-45E5-8E4A-F67E432299A3}" type="presParOf" srcId="{74D0D0BC-BE4C-49D9-8AC0-10ABE47FD152}" destId="{EFDF3A3F-01C3-43B5-B0F4-94E104C3A3C4}" srcOrd="5" destOrd="0" presId="urn:microsoft.com/office/officeart/2005/8/layout/default"/>
    <dgm:cxn modelId="{3247B4E5-8351-4DB6-9520-2CD6F2DFA67A}" type="presParOf" srcId="{74D0D0BC-BE4C-49D9-8AC0-10ABE47FD152}" destId="{20B47F10-9996-43F1-A595-7F3D3709FB3B}" srcOrd="6" destOrd="0" presId="urn:microsoft.com/office/officeart/2005/8/layout/default"/>
    <dgm:cxn modelId="{FC91C967-3C29-4DB2-B975-B8D6CCD484ED}" type="presParOf" srcId="{74D0D0BC-BE4C-49D9-8AC0-10ABE47FD152}" destId="{0B2A5B95-31C7-4DA6-94AB-131F519803A8}" srcOrd="7" destOrd="0" presId="urn:microsoft.com/office/officeart/2005/8/layout/default"/>
    <dgm:cxn modelId="{7EF8B919-C645-41BE-9660-D2B8B5642001}" type="presParOf" srcId="{74D0D0BC-BE4C-49D9-8AC0-10ABE47FD152}" destId="{04EA9969-7985-4D22-85F6-2328250E7012}" srcOrd="8" destOrd="0" presId="urn:microsoft.com/office/officeart/2005/8/layout/default"/>
    <dgm:cxn modelId="{7167D425-51D0-492C-8A33-363F27C6AFCF}" type="presParOf" srcId="{74D0D0BC-BE4C-49D9-8AC0-10ABE47FD152}" destId="{B31E95E8-E3C8-4B07-91EF-9596DF46B408}" srcOrd="9" destOrd="0" presId="urn:microsoft.com/office/officeart/2005/8/layout/default"/>
    <dgm:cxn modelId="{4C8D5C74-2942-4D88-8FDF-5F76262E3621}" type="presParOf" srcId="{74D0D0BC-BE4C-49D9-8AC0-10ABE47FD152}" destId="{A189C3B6-B429-40D7-AD0F-88825FD6BFE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96E2F-339D-40FD-AC63-28F179BC97E1}">
      <dsp:nvSpPr>
        <dsp:cNvPr id="0" name=""/>
        <dsp:cNvSpPr/>
      </dsp:nvSpPr>
      <dsp:spPr>
        <a:xfrm>
          <a:off x="475405" y="3163"/>
          <a:ext cx="3160364" cy="18962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Late swing?</a:t>
          </a:r>
        </a:p>
      </dsp:txBody>
      <dsp:txXfrm>
        <a:off x="475405" y="3163"/>
        <a:ext cx="3160364" cy="1896218"/>
      </dsp:txXfrm>
    </dsp:sp>
    <dsp:sp modelId="{82781D94-C0BE-461C-AA14-D115341AFFE6}">
      <dsp:nvSpPr>
        <dsp:cNvPr id="0" name=""/>
        <dsp:cNvSpPr/>
      </dsp:nvSpPr>
      <dsp:spPr>
        <a:xfrm>
          <a:off x="3951805" y="3163"/>
          <a:ext cx="3160364" cy="18962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Measurement error?</a:t>
          </a:r>
        </a:p>
      </dsp:txBody>
      <dsp:txXfrm>
        <a:off x="3951805" y="3163"/>
        <a:ext cx="3160364" cy="1896218"/>
      </dsp:txXfrm>
    </dsp:sp>
    <dsp:sp modelId="{C4A8DA0B-7BB5-4DA2-B2CC-887FFAA1A150}">
      <dsp:nvSpPr>
        <dsp:cNvPr id="0" name=""/>
        <dsp:cNvSpPr/>
      </dsp:nvSpPr>
      <dsp:spPr>
        <a:xfrm>
          <a:off x="7428206" y="3163"/>
          <a:ext cx="3160364" cy="18962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Coverage error?</a:t>
          </a:r>
        </a:p>
      </dsp:txBody>
      <dsp:txXfrm>
        <a:off x="7428206" y="3163"/>
        <a:ext cx="3160364" cy="1896218"/>
      </dsp:txXfrm>
    </dsp:sp>
    <dsp:sp modelId="{20B47F10-9996-43F1-A595-7F3D3709FB3B}">
      <dsp:nvSpPr>
        <dsp:cNvPr id="0" name=""/>
        <dsp:cNvSpPr/>
      </dsp:nvSpPr>
      <dsp:spPr>
        <a:xfrm>
          <a:off x="475405" y="2215418"/>
          <a:ext cx="3160364" cy="18962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Turnout?</a:t>
          </a:r>
        </a:p>
      </dsp:txBody>
      <dsp:txXfrm>
        <a:off x="475405" y="2215418"/>
        <a:ext cx="3160364" cy="1896218"/>
      </dsp:txXfrm>
    </dsp:sp>
    <dsp:sp modelId="{04EA9969-7985-4D22-85F6-2328250E7012}">
      <dsp:nvSpPr>
        <dsp:cNvPr id="0" name=""/>
        <dsp:cNvSpPr/>
      </dsp:nvSpPr>
      <dsp:spPr>
        <a:xfrm>
          <a:off x="3951805" y="2215418"/>
          <a:ext cx="3160364" cy="18962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solidFill>
                <a:schemeClr val="tx1"/>
              </a:solidFill>
            </a:rPr>
            <a:t>Political engagement?</a:t>
          </a:r>
        </a:p>
      </dsp:txBody>
      <dsp:txXfrm>
        <a:off x="3951805" y="2215418"/>
        <a:ext cx="3160364" cy="1896218"/>
      </dsp:txXfrm>
    </dsp:sp>
    <dsp:sp modelId="{A189C3B6-B429-40D7-AD0F-88825FD6BFE1}">
      <dsp:nvSpPr>
        <dsp:cNvPr id="0" name=""/>
        <dsp:cNvSpPr/>
      </dsp:nvSpPr>
      <dsp:spPr>
        <a:xfrm>
          <a:off x="7428206" y="2215418"/>
          <a:ext cx="3160364" cy="18962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solidFill>
                <a:schemeClr val="tx1"/>
              </a:solidFill>
            </a:rPr>
            <a:t>Other approaches better?</a:t>
          </a:r>
        </a:p>
      </dsp:txBody>
      <dsp:txXfrm>
        <a:off x="7428206" y="2215418"/>
        <a:ext cx="3160364" cy="18962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u numéro de diapositive 6">
            <a:extLst>
              <a:ext uri="{FF2B5EF4-FFF2-40B4-BE49-F238E27FC236}">
                <a16:creationId xmlns:a16="http://schemas.microsoft.com/office/drawing/2014/main" id="{24EDE16D-8876-4EF1-8863-60C2FE4CD79C}"/>
              </a:ext>
            </a:extLst>
          </p:cNvPr>
          <p:cNvSpPr>
            <a:spLocks noGrp="1"/>
          </p:cNvSpPr>
          <p:nvPr>
            <p:ph type="sldNum" sz="quarter" idx="3"/>
          </p:nvPr>
        </p:nvSpPr>
        <p:spPr>
          <a:xfrm>
            <a:off x="3188970" y="8562234"/>
            <a:ext cx="480060" cy="362639"/>
          </a:xfrm>
          <a:prstGeom prst="rect">
            <a:avLst/>
          </a:prstGeom>
        </p:spPr>
        <p:txBody>
          <a:bodyPr vert="horz" lIns="91440" tIns="45720" rIns="91440" bIns="45720" rtlCol="0" anchor="b"/>
          <a:lstStyle>
            <a:lvl1pPr algn="l">
              <a:defRPr sz="800" b="1">
                <a:latin typeface="Barlow" panose="020B0604020202020204" pitchFamily="34" charset="0"/>
              </a:defRPr>
            </a:lvl1pPr>
          </a:lstStyle>
          <a:p>
            <a:pPr algn="ctr"/>
            <a:fld id="{3B8578AD-0529-46A5-84EB-6338160D5A7D}" type="slidenum">
              <a:rPr lang="en-GB" smtClean="0"/>
              <a:pPr algn="ctr"/>
              <a:t>‹#›</a:t>
            </a:fld>
            <a:endParaRPr lang="en-GB" dirty="0"/>
          </a:p>
        </p:txBody>
      </p:sp>
      <p:pic>
        <p:nvPicPr>
          <p:cNvPr id="2" name="object 9">
            <a:extLst>
              <a:ext uri="{FF2B5EF4-FFF2-40B4-BE49-F238E27FC236}">
                <a16:creationId xmlns:a16="http://schemas.microsoft.com/office/drawing/2014/main" id="{1B3F5568-0B61-BD77-DA18-CA7F7AD5FAB1}"/>
              </a:ext>
            </a:extLst>
          </p:cNvPr>
          <p:cNvPicPr>
            <a:picLocks noChangeAspect="1"/>
          </p:cNvPicPr>
          <p:nvPr/>
        </p:nvPicPr>
        <p:blipFill>
          <a:blip r:embed="rId2" cstate="print"/>
          <a:stretch>
            <a:fillRect/>
          </a:stretch>
        </p:blipFill>
        <p:spPr>
          <a:xfrm>
            <a:off x="5970250" y="8478471"/>
            <a:ext cx="487701" cy="446400"/>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49225" y="152400"/>
            <a:ext cx="6569075" cy="3695700"/>
          </a:xfrm>
          <a:prstGeom prst="rect">
            <a:avLst/>
          </a:prstGeom>
          <a:noFill/>
          <a:ln w="12700">
            <a:solidFill>
              <a:srgbClr val="878787"/>
            </a:solidFill>
          </a:ln>
        </p:spPr>
        <p:txBody>
          <a:bodyPr vert="horz" lIns="91440" tIns="45720" rIns="91440" bIns="45720" rtlCol="0" anchor="ctr"/>
          <a:lstStyle/>
          <a:p>
            <a:endParaRPr lang="en-GB" dirty="0"/>
          </a:p>
        </p:txBody>
      </p:sp>
      <p:sp>
        <p:nvSpPr>
          <p:cNvPr id="6" name="Espace réservé des notes 4">
            <a:extLst>
              <a:ext uri="{FF2B5EF4-FFF2-40B4-BE49-F238E27FC236}">
                <a16:creationId xmlns:a16="http://schemas.microsoft.com/office/drawing/2014/main" id="{D3C969E9-D72B-43D0-96E0-B91161682A16}"/>
              </a:ext>
            </a:extLst>
          </p:cNvPr>
          <p:cNvSpPr>
            <a:spLocks noGrp="1"/>
          </p:cNvSpPr>
          <p:nvPr>
            <p:ph type="body" sz="quarter" idx="3"/>
          </p:nvPr>
        </p:nvSpPr>
        <p:spPr>
          <a:xfrm>
            <a:off x="317501" y="4273075"/>
            <a:ext cx="6223000" cy="4025107"/>
          </a:xfrm>
          <a:prstGeom prst="rect">
            <a:avLst/>
          </a:prstGeom>
        </p:spPr>
        <p:txBody>
          <a:bodyPr vert="horz" lIns="0" tIns="0" rIns="0" bIns="0" rtlCol="0"/>
          <a:lstStyle/>
          <a:p>
            <a:pPr marL="0" lvl="0" algn="l" defTabSz="914400" rtl="0" eaLnBrk="1" latinLnBrk="0" hangingPunct="1">
              <a:lnSpc>
                <a:spcPct val="110000"/>
              </a:lnSpc>
              <a:spcBef>
                <a:spcPts val="300"/>
              </a:spcBef>
              <a:spcAft>
                <a:spcPts val="300"/>
              </a:spcAft>
            </a:pPr>
            <a:r>
              <a:rPr lang="en-GB" noProof="0" dirty="0"/>
              <a:t>Click here to add text</a:t>
            </a:r>
          </a:p>
          <a:p>
            <a:pPr marL="171450" lvl="1" indent="-171450" algn="l" defTabSz="914400" rtl="0" eaLnBrk="1" latinLnBrk="0" hangingPunct="1">
              <a:lnSpc>
                <a:spcPct val="110000"/>
              </a:lnSpc>
              <a:spcBef>
                <a:spcPts val="300"/>
              </a:spcBef>
              <a:spcAft>
                <a:spcPts val="300"/>
              </a:spcAft>
              <a:buFont typeface="Wingdings" panose="05000000000000000000" pitchFamily="2" charset="2"/>
              <a:buChar char=""/>
            </a:pPr>
            <a:r>
              <a:rPr lang="en-GB" noProof="0" dirty="0"/>
              <a:t>First level bullet</a:t>
            </a:r>
          </a:p>
          <a:p>
            <a:pPr marL="357188" lvl="2" indent="-171450" algn="l" defTabSz="914400" rtl="0" eaLnBrk="1" latinLnBrk="0" hangingPunct="1">
              <a:lnSpc>
                <a:spcPct val="110000"/>
              </a:lnSpc>
              <a:spcBef>
                <a:spcPts val="300"/>
              </a:spcBef>
              <a:spcAft>
                <a:spcPts val="300"/>
              </a:spcAft>
              <a:buFont typeface="Barlow" panose="020B0502040204020203" pitchFamily="34" charset="0"/>
              <a:buChar char="-"/>
            </a:pPr>
            <a:r>
              <a:rPr lang="en-GB" noProof="0" dirty="0"/>
              <a:t>Second level bullet</a:t>
            </a:r>
          </a:p>
          <a:p>
            <a:pPr marL="628650" lvl="3" indent="-182563" algn="l" defTabSz="914400" rtl="0" eaLnBrk="1" latinLnBrk="0" hangingPunct="1">
              <a:lnSpc>
                <a:spcPct val="110000"/>
              </a:lnSpc>
              <a:spcBef>
                <a:spcPts val="300"/>
              </a:spcBef>
              <a:spcAft>
                <a:spcPts val="300"/>
              </a:spcAft>
              <a:buFont typeface="Barlow" panose="020B0604020202020204" pitchFamily="34" charset="0"/>
              <a:buChar char="•"/>
            </a:pPr>
            <a:r>
              <a:rPr lang="en-GB" noProof="0" dirty="0"/>
              <a:t>Third level bullet</a:t>
            </a:r>
          </a:p>
        </p:txBody>
      </p:sp>
      <p:sp>
        <p:nvSpPr>
          <p:cNvPr id="10" name="Espace réservé du numéro de diapositive 6">
            <a:extLst>
              <a:ext uri="{FF2B5EF4-FFF2-40B4-BE49-F238E27FC236}">
                <a16:creationId xmlns:a16="http://schemas.microsoft.com/office/drawing/2014/main" id="{9CC188B7-201A-41CF-A8C8-B17F56565C7C}"/>
              </a:ext>
            </a:extLst>
          </p:cNvPr>
          <p:cNvSpPr>
            <a:spLocks noGrp="1"/>
          </p:cNvSpPr>
          <p:nvPr>
            <p:ph type="sldNum" sz="quarter" idx="5"/>
          </p:nvPr>
        </p:nvSpPr>
        <p:spPr>
          <a:xfrm>
            <a:off x="3188970" y="8621402"/>
            <a:ext cx="480060" cy="362639"/>
          </a:xfrm>
          <a:prstGeom prst="rect">
            <a:avLst/>
          </a:prstGeom>
        </p:spPr>
        <p:txBody>
          <a:bodyPr vert="horz" lIns="91440" tIns="45720" rIns="91440" bIns="45720" rtlCol="0" anchor="b"/>
          <a:lstStyle>
            <a:lvl1pPr algn="ctr">
              <a:defRPr sz="800" b="1">
                <a:latin typeface="Barlow" panose="020B0604020202020204" pitchFamily="34" charset="0"/>
              </a:defRPr>
            </a:lvl1pPr>
          </a:lstStyle>
          <a:p>
            <a:fld id="{3B8578AD-0529-46A5-84EB-6338160D5A7D}" type="slidenum">
              <a:rPr lang="en-GB" smtClean="0"/>
              <a:pPr/>
              <a:t>‹#›</a:t>
            </a:fld>
            <a:endParaRPr lang="en-GB" dirty="0"/>
          </a:p>
        </p:txBody>
      </p:sp>
      <p:pic>
        <p:nvPicPr>
          <p:cNvPr id="2" name="object 9">
            <a:extLst>
              <a:ext uri="{FF2B5EF4-FFF2-40B4-BE49-F238E27FC236}">
                <a16:creationId xmlns:a16="http://schemas.microsoft.com/office/drawing/2014/main" id="{1B3F5568-0B61-BD77-DA18-CA7F7AD5FAB1}"/>
              </a:ext>
            </a:extLst>
          </p:cNvPr>
          <p:cNvPicPr>
            <a:picLocks noChangeAspect="1"/>
          </p:cNvPicPr>
          <p:nvPr/>
        </p:nvPicPr>
        <p:blipFill>
          <a:blip r:embed="rId2" cstate="print"/>
          <a:stretch>
            <a:fillRect/>
          </a:stretch>
        </p:blipFill>
        <p:spPr>
          <a:xfrm>
            <a:off x="6128381" y="8606821"/>
            <a:ext cx="412119" cy="377219"/>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GB" sz="1000" kern="1200" noProof="0" dirty="0" smtClean="0">
        <a:solidFill>
          <a:schemeClr val="tx1"/>
        </a:solidFill>
        <a:latin typeface="Barlow" panose="020B0604020202020204" pitchFamily="34" charset="0"/>
        <a:ea typeface="+mn-ea"/>
        <a:cs typeface="+mn-cs"/>
      </a:defRPr>
    </a:lvl1pPr>
    <a:lvl2pPr marL="457200" algn="l" defTabSz="914400" rtl="0" eaLnBrk="1" latinLnBrk="0" hangingPunct="1">
      <a:defRPr lang="en-GB" sz="1000" kern="1200" noProof="0" dirty="0" smtClean="0">
        <a:solidFill>
          <a:schemeClr val="tx1"/>
        </a:solidFill>
        <a:latin typeface="Barlow" panose="020B0604020202020204" pitchFamily="34" charset="0"/>
        <a:ea typeface="+mn-ea"/>
        <a:cs typeface="+mn-cs"/>
      </a:defRPr>
    </a:lvl2pPr>
    <a:lvl3pPr marL="914400" algn="l" defTabSz="914400" rtl="0" eaLnBrk="1" latinLnBrk="0" hangingPunct="1">
      <a:defRPr lang="en-GB" sz="1000" kern="1200" noProof="0" dirty="0" smtClean="0">
        <a:solidFill>
          <a:schemeClr val="tx1"/>
        </a:solidFill>
        <a:latin typeface="Barlow" panose="020B0604020202020204" pitchFamily="34" charset="0"/>
        <a:ea typeface="+mn-ea"/>
        <a:cs typeface="+mn-cs"/>
      </a:defRPr>
    </a:lvl3pPr>
    <a:lvl4pPr marL="1371600" algn="l" defTabSz="914400" rtl="0" eaLnBrk="1" latinLnBrk="0" hangingPunct="1">
      <a:defRPr lang="en-GB" sz="1000" kern="1200" noProof="0" dirty="0">
        <a:solidFill>
          <a:schemeClr val="tx1"/>
        </a:solidFill>
        <a:latin typeface="Barlow" panose="020B0604020202020204" pitchFamily="34" charset="0"/>
        <a:ea typeface="+mn-ea"/>
        <a:cs typeface="+mn-cs"/>
      </a:defRPr>
    </a:lvl4pPr>
    <a:lvl5pPr marL="1828800" algn="l" defTabSz="914400" rtl="0" eaLnBrk="1" latinLnBrk="0" hangingPunct="1">
      <a:defRPr sz="1200" kern="1200">
        <a:solidFill>
          <a:schemeClr val="tx1"/>
        </a:solidFill>
        <a:latin typeface="Barlow"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a:t>
            </a:fld>
            <a:endParaRPr lang="en-GB" dirty="0"/>
          </a:p>
        </p:txBody>
      </p:sp>
    </p:spTree>
    <p:extLst>
      <p:ext uri="{BB962C8B-B14F-4D97-AF65-F5344CB8AC3E}">
        <p14:creationId xmlns:p14="http://schemas.microsoft.com/office/powerpoint/2010/main" val="1679542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26A5D-B483-ECC0-9F09-EC23F6668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D76B6-7DE9-6F1D-6261-E57D1191F666}"/>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CE0904E-371A-5E30-9F48-589885808BF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CC4EC0-25C6-00A5-8809-760EE2AA8604}"/>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232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7548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321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9763" y="185738"/>
            <a:ext cx="8077201" cy="45450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D4E27763-7410-4677-92CE-4582AB6D2347}" type="slidenum">
              <a:rPr kumimoji="0" lang="en-GB" sz="800" b="0" i="0" u="none" strike="noStrike" kern="1200" cap="none" spc="0" normalizeH="0" baseline="0" noProof="0" smtClean="0">
                <a:ln>
                  <a:noFill/>
                </a:ln>
                <a:solidFill>
                  <a:srgbClr val="222223"/>
                </a:solidFill>
                <a:effectLst/>
                <a:uLnTx/>
                <a:uFillTx/>
                <a:latin typeface="Barlow" panose="00000500000000000000" pitchFamily="2"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5</a:t>
            </a:fld>
            <a:endParaRPr kumimoji="0" lang="en-GB" sz="800" b="0" i="0" u="none" strike="noStrike" kern="1200" cap="none" spc="0" normalizeH="0" baseline="0" noProof="0" dirty="0">
              <a:ln>
                <a:noFill/>
              </a:ln>
              <a:solidFill>
                <a:srgbClr val="222223"/>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1842450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478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E93A76C-B3B4-543F-89D2-14F9BD93010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25175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6269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AC6D0-6161-55C1-65A2-F25C427A0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AABB7-B7CA-2769-8E76-3FFF607F344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758B546-6502-7A77-F921-346315B42AE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C87DFB-61D8-36CE-F346-7AA8EC67784B}"/>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7145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1 (Whit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1999" y="1350000"/>
            <a:ext cx="5825925" cy="715669"/>
          </a:xfrm>
        </p:spPr>
        <p:txBody>
          <a:bodyPr/>
          <a:lstStyle>
            <a:lvl1pPr>
              <a:defRPr sz="4800" cap="all" baseline="0">
                <a:solidFill>
                  <a:schemeClr val="tx1"/>
                </a:solidFill>
                <a:latin typeface="+mj-lt"/>
              </a:defRPr>
            </a:lvl1pPr>
          </a:lstStyle>
          <a:p>
            <a:r>
              <a:rPr lang="en-US" dirty="0"/>
              <a:t>CLICK TO EDIT MASTER TITLE STYLE</a:t>
            </a:r>
            <a:endParaRPr lang="en-GB" dirty="0"/>
          </a:p>
        </p:txBody>
      </p:sp>
      <p:sp>
        <p:nvSpPr>
          <p:cNvPr id="5" name="Subtitle">
            <a:extLst>
              <a:ext uri="{FF2B5EF4-FFF2-40B4-BE49-F238E27FC236}">
                <a16:creationId xmlns:a16="http://schemas.microsoft.com/office/drawing/2014/main" id="{8CDCDA0A-C736-B40F-7E80-2D0FC7024AC3}"/>
              </a:ext>
            </a:extLst>
          </p:cNvPr>
          <p:cNvSpPr>
            <a:spLocks noGrp="1"/>
          </p:cNvSpPr>
          <p:nvPr>
            <p:ph type="body" sz="quarter" idx="12" hasCustomPrompt="1"/>
          </p:nvPr>
        </p:nvSpPr>
        <p:spPr>
          <a:xfrm>
            <a:off x="431799" y="3494989"/>
            <a:ext cx="3851275" cy="1274763"/>
          </a:xfrm>
          <a:prstGeom prst="rect">
            <a:avLst/>
          </a:prstGeom>
        </p:spPr>
        <p:txBody>
          <a:bodyPr/>
          <a:lstStyle>
            <a:lvl1pPr>
              <a:defRPr sz="2000">
                <a:solidFill>
                  <a:schemeClr val="tx1"/>
                </a:solidFill>
              </a:defRPr>
            </a:lvl1pPr>
            <a:lvl2pPr marL="0" indent="0">
              <a:buNone/>
              <a:defRPr/>
            </a:lvl2pPr>
          </a:lstStyle>
          <a:p>
            <a:pPr lvl="0"/>
            <a:r>
              <a:rPr lang="en-US" dirty="0"/>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oAutofit/>
          </a:bodyPr>
          <a:lstStyle>
            <a:lvl1pPr>
              <a:defRPr lang="en-GB"/>
            </a:lvl1pPr>
          </a:lstStyle>
          <a:p>
            <a:pPr lvl="0"/>
            <a:r>
              <a:rPr lang="en-US"/>
              <a:t>Click icon to add picture</a:t>
            </a:r>
            <a:endParaRPr lang="en-GB" dirty="0"/>
          </a:p>
        </p:txBody>
      </p:sp>
      <p:sp>
        <p:nvSpPr>
          <p:cNvPr id="3" name="Classification">
            <a:extLst>
              <a:ext uri="{FF2B5EF4-FFF2-40B4-BE49-F238E27FC236}">
                <a16:creationId xmlns:a16="http://schemas.microsoft.com/office/drawing/2014/main" id="{268034F8-D9C2-8C58-D3F0-75FD7B94D914}"/>
              </a:ext>
              <a:ext uri="{C183D7F6-B498-43B3-948B-1728B52AA6E4}">
                <adec:decorative xmlns:adec="http://schemas.microsoft.com/office/drawing/2017/decorative" val="1"/>
              </a:ext>
            </a:extLst>
          </p:cNvPr>
          <p:cNvSpPr txBox="1">
            <a:spLocks/>
          </p:cNvSpPr>
          <p:nvPr/>
        </p:nvSpPr>
        <p:spPr>
          <a:xfrm>
            <a:off x="440938" y="6251108"/>
            <a:ext cx="154026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Doc Name | Month Year | Version # | Public | Internal/Client Use Only | Strictly Confidential</a:t>
            </a:r>
          </a:p>
        </p:txBody>
      </p:sp>
    </p:spTree>
    <p:extLst>
      <p:ext uri="{BB962C8B-B14F-4D97-AF65-F5344CB8AC3E}">
        <p14:creationId xmlns:p14="http://schemas.microsoft.com/office/powerpoint/2010/main" val="395937936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s with text">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A87C81DC-5176-4847-8B6F-B68FF50589B8}"/>
              </a:ext>
            </a:extLst>
          </p:cNvPr>
          <p:cNvSpPr>
            <a:spLocks noGrp="1"/>
          </p:cNvSpPr>
          <p:nvPr>
            <p:ph type="title"/>
          </p:nvPr>
        </p:nvSpPr>
        <p:spPr/>
        <p:txBody>
          <a:bodyPr/>
          <a:lstStyle/>
          <a:p>
            <a:r>
              <a:rPr lang="en-US"/>
              <a:t>Click to edit Master title style</a:t>
            </a:r>
            <a:endParaRPr lang="en-GB"/>
          </a:p>
        </p:txBody>
      </p:sp>
      <p:sp>
        <p:nvSpPr>
          <p:cNvPr id="23" name="Picture Placeholder 1">
            <a:extLst>
              <a:ext uri="{FF2B5EF4-FFF2-40B4-BE49-F238E27FC236}">
                <a16:creationId xmlns:a16="http://schemas.microsoft.com/office/drawing/2014/main" id="{D9563778-0759-A3C7-2077-55D205685E9A}"/>
              </a:ext>
              <a:ext uri="{C183D7F6-B498-43B3-948B-1728B52AA6E4}">
                <adec:decorative xmlns:adec="http://schemas.microsoft.com/office/drawing/2017/decorative" val="1"/>
              </a:ext>
            </a:extLst>
          </p:cNvPr>
          <p:cNvSpPr>
            <a:spLocks noGrp="1"/>
          </p:cNvSpPr>
          <p:nvPr>
            <p:ph type="pic" sz="quarter" idx="21" hasCustomPrompt="1"/>
          </p:nvPr>
        </p:nvSpPr>
        <p:spPr>
          <a:xfrm>
            <a:off x="450000"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710166 h 2060179"/>
              <a:gd name="connsiteX3" fmla="*/ 2213187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710166"/>
                </a:lnTo>
                <a:lnTo>
                  <a:pt x="2213187"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8" name="Placeholder 1">
            <a:extLst>
              <a:ext uri="{FF2B5EF4-FFF2-40B4-BE49-F238E27FC236}">
                <a16:creationId xmlns:a16="http://schemas.microsoft.com/office/drawing/2014/main" id="{1F8BA170-026C-4B90-B5B2-B245369E3B17}"/>
              </a:ext>
            </a:extLst>
          </p:cNvPr>
          <p:cNvSpPr>
            <a:spLocks noGrp="1"/>
          </p:cNvSpPr>
          <p:nvPr>
            <p:ph idx="1" hasCustomPrompt="1"/>
          </p:nvPr>
        </p:nvSpPr>
        <p:spPr>
          <a:xfrm>
            <a:off x="450000"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4" name="Picture Placeholder 2">
            <a:extLst>
              <a:ext uri="{FF2B5EF4-FFF2-40B4-BE49-F238E27FC236}">
                <a16:creationId xmlns:a16="http://schemas.microsoft.com/office/drawing/2014/main" id="{FB1AC80C-DFEB-8A6B-FAF6-4387D370320D}"/>
              </a:ext>
              <a:ext uri="{C183D7F6-B498-43B3-948B-1728B52AA6E4}">
                <adec:decorative xmlns:adec="http://schemas.microsoft.com/office/drawing/2017/decorative" val="1"/>
              </a:ext>
            </a:extLst>
          </p:cNvPr>
          <p:cNvSpPr>
            <a:spLocks noGrp="1"/>
          </p:cNvSpPr>
          <p:nvPr>
            <p:ph type="pic" sz="quarter" idx="23" hasCustomPrompt="1"/>
          </p:nvPr>
        </p:nvSpPr>
        <p:spPr>
          <a:xfrm>
            <a:off x="335215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9" name="Placeholder 2">
            <a:extLst>
              <a:ext uri="{FF2B5EF4-FFF2-40B4-BE49-F238E27FC236}">
                <a16:creationId xmlns:a16="http://schemas.microsoft.com/office/drawing/2014/main" id="{3E6D404C-1B2B-4D62-A705-92420C5E0B10}"/>
              </a:ext>
            </a:extLst>
          </p:cNvPr>
          <p:cNvSpPr>
            <a:spLocks noGrp="1"/>
          </p:cNvSpPr>
          <p:nvPr>
            <p:ph idx="20" hasCustomPrompt="1"/>
          </p:nvPr>
        </p:nvSpPr>
        <p:spPr>
          <a:xfrm>
            <a:off x="3353284"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5" name="Picture Placeholder 3">
            <a:extLst>
              <a:ext uri="{FF2B5EF4-FFF2-40B4-BE49-F238E27FC236}">
                <a16:creationId xmlns:a16="http://schemas.microsoft.com/office/drawing/2014/main" id="{004EB87B-CDC2-8FD8-CC85-2C6F84F137A5}"/>
              </a:ext>
              <a:ext uri="{C183D7F6-B498-43B3-948B-1728B52AA6E4}">
                <adec:decorative xmlns:adec="http://schemas.microsoft.com/office/drawing/2017/decorative" val="1"/>
              </a:ext>
            </a:extLst>
          </p:cNvPr>
          <p:cNvSpPr>
            <a:spLocks noGrp="1"/>
          </p:cNvSpPr>
          <p:nvPr>
            <p:ph type="pic" sz="quarter" idx="24" hasCustomPrompt="1"/>
          </p:nvPr>
        </p:nvSpPr>
        <p:spPr>
          <a:xfrm>
            <a:off x="626139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10" name="Placeholder 3">
            <a:extLst>
              <a:ext uri="{FF2B5EF4-FFF2-40B4-BE49-F238E27FC236}">
                <a16:creationId xmlns:a16="http://schemas.microsoft.com/office/drawing/2014/main" id="{923258DA-B24D-4726-BEDE-A9FF5A9B32FF}"/>
              </a:ext>
            </a:extLst>
          </p:cNvPr>
          <p:cNvSpPr>
            <a:spLocks noGrp="1"/>
          </p:cNvSpPr>
          <p:nvPr>
            <p:ph idx="26" hasCustomPrompt="1"/>
          </p:nvPr>
        </p:nvSpPr>
        <p:spPr>
          <a:xfrm>
            <a:off x="6276263"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6" name="Picture Placeholder 4">
            <a:extLst>
              <a:ext uri="{FF2B5EF4-FFF2-40B4-BE49-F238E27FC236}">
                <a16:creationId xmlns:a16="http://schemas.microsoft.com/office/drawing/2014/main" id="{A79420B5-3D8F-CDB3-2EEE-E20638F61C99}"/>
              </a:ext>
              <a:ext uri="{C183D7F6-B498-43B3-948B-1728B52AA6E4}">
                <adec:decorative xmlns:adec="http://schemas.microsoft.com/office/drawing/2017/decorative" val="1"/>
              </a:ext>
            </a:extLst>
          </p:cNvPr>
          <p:cNvSpPr>
            <a:spLocks noGrp="1"/>
          </p:cNvSpPr>
          <p:nvPr>
            <p:ph type="pic" sz="quarter" idx="25" hasCustomPrompt="1"/>
          </p:nvPr>
        </p:nvSpPr>
        <p:spPr>
          <a:xfrm>
            <a:off x="917063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11" name="Placeholder 4">
            <a:extLst>
              <a:ext uri="{FF2B5EF4-FFF2-40B4-BE49-F238E27FC236}">
                <a16:creationId xmlns:a16="http://schemas.microsoft.com/office/drawing/2014/main" id="{7729A41C-F3D0-4276-AF16-6EBB4FA68499}"/>
              </a:ext>
            </a:extLst>
          </p:cNvPr>
          <p:cNvSpPr>
            <a:spLocks noGrp="1"/>
          </p:cNvSpPr>
          <p:nvPr>
            <p:ph idx="22" hasCustomPrompt="1"/>
          </p:nvPr>
        </p:nvSpPr>
        <p:spPr>
          <a:xfrm>
            <a:off x="9174577"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Tree>
    <p:extLst>
      <p:ext uri="{BB962C8B-B14F-4D97-AF65-F5344CB8AC3E}">
        <p14:creationId xmlns:p14="http://schemas.microsoft.com/office/powerpoint/2010/main" val="77465182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x 4 boxes">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5245E30C-ACBC-4426-8962-C03D3DB3F088}"/>
              </a:ext>
            </a:extLst>
          </p:cNvPr>
          <p:cNvSpPr>
            <a:spLocks noGrp="1"/>
          </p:cNvSpPr>
          <p:nvPr>
            <p:ph type="title"/>
          </p:nvPr>
        </p:nvSpPr>
        <p:spPr/>
        <p:txBody>
          <a:bodyPr/>
          <a:lstStyle/>
          <a:p>
            <a:r>
              <a:rPr lang="en-US"/>
              <a:t>Click to edit Master title style</a:t>
            </a:r>
            <a:endParaRPr lang="en-GB" dirty="0"/>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5" name="Placeholder 2">
            <a:extLst>
              <a:ext uri="{FF2B5EF4-FFF2-40B4-BE49-F238E27FC236}">
                <a16:creationId xmlns:a16="http://schemas.microsoft.com/office/drawing/2014/main" id="{FED60B5C-31E2-4ABE-BB94-6CC89A3FD7F2}"/>
              </a:ext>
            </a:extLst>
          </p:cNvPr>
          <p:cNvSpPr>
            <a:spLocks noGrp="1"/>
          </p:cNvSpPr>
          <p:nvPr>
            <p:ph idx="20" hasCustomPrompt="1"/>
          </p:nvPr>
        </p:nvSpPr>
        <p:spPr>
          <a:xfrm>
            <a:off x="3353284"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7" name="Placeholder 3">
            <a:extLst>
              <a:ext uri="{FF2B5EF4-FFF2-40B4-BE49-F238E27FC236}">
                <a16:creationId xmlns:a16="http://schemas.microsoft.com/office/drawing/2014/main" id="{F0AC0C8B-24FF-433E-9C4D-B350C449B331}"/>
              </a:ext>
            </a:extLst>
          </p:cNvPr>
          <p:cNvSpPr>
            <a:spLocks noGrp="1"/>
          </p:cNvSpPr>
          <p:nvPr>
            <p:ph idx="21" hasCustomPrompt="1"/>
          </p:nvPr>
        </p:nvSpPr>
        <p:spPr>
          <a:xfrm>
            <a:off x="6276263"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8" name="Placeholder 4">
            <a:extLst>
              <a:ext uri="{FF2B5EF4-FFF2-40B4-BE49-F238E27FC236}">
                <a16:creationId xmlns:a16="http://schemas.microsoft.com/office/drawing/2014/main" id="{2293604D-A39C-4151-970A-A0EBEBFE9FBE}"/>
              </a:ext>
            </a:extLst>
          </p:cNvPr>
          <p:cNvSpPr>
            <a:spLocks noGrp="1"/>
          </p:cNvSpPr>
          <p:nvPr>
            <p:ph idx="22" hasCustomPrompt="1"/>
          </p:nvPr>
        </p:nvSpPr>
        <p:spPr>
          <a:xfrm>
            <a:off x="9174577"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303186170"/>
      </p:ext>
    </p:extLst>
  </p:cSld>
  <p:clrMapOvr>
    <a:masterClrMapping/>
  </p:clrMapOvr>
  <p:hf hdr="0" ftr="0" dt="0"/>
  <p:extLst>
    <p:ext uri="{DCECCB84-F9BA-43D5-87BE-67443E8EF086}">
      <p15:sldGuideLst xmlns:p15="http://schemas.microsoft.com/office/powerpoint/2012/main">
        <p15:guide id="8" orient="horz" pos="4320">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anging Image Lef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0E9919A9-E10C-40B2-4E9E-9822C6505A93}"/>
              </a:ext>
            </a:extLst>
          </p:cNvPr>
          <p:cNvSpPr>
            <a:spLocks noGrp="1"/>
          </p:cNvSpPr>
          <p:nvPr>
            <p:ph type="title"/>
          </p:nvPr>
        </p:nvSpPr>
        <p:spPr>
          <a:xfrm>
            <a:off x="6264000" y="701874"/>
            <a:ext cx="5481636" cy="715669"/>
          </a:xfrm>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56880"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9" name="Picture Placeholder">
            <a:extLst>
              <a:ext uri="{FF2B5EF4-FFF2-40B4-BE49-F238E27FC236}">
                <a16:creationId xmlns:a16="http://schemas.microsoft.com/office/drawing/2014/main" id="{B46C10D5-25FF-ADE9-303F-74E74487A02F}"/>
              </a:ext>
              <a:ext uri="{C183D7F6-B498-43B3-948B-1728B52AA6E4}">
                <adec:decorative xmlns:adec="http://schemas.microsoft.com/office/drawing/2017/decorative" val="1"/>
              </a:ext>
            </a:extLst>
          </p:cNvPr>
          <p:cNvSpPr>
            <a:spLocks noGrp="1"/>
          </p:cNvSpPr>
          <p:nvPr>
            <p:ph type="pic" sz="quarter" idx="21"/>
          </p:nvPr>
        </p:nvSpPr>
        <p:spPr>
          <a:xfrm>
            <a:off x="442912"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143404428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anging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en-US"/>
              <a:t>Click to edit Master title style</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5" name="Picture Placeholder">
            <a:extLst>
              <a:ext uri="{FF2B5EF4-FFF2-40B4-BE49-F238E27FC236}">
                <a16:creationId xmlns:a16="http://schemas.microsoft.com/office/drawing/2014/main" id="{7DB11690-8C83-E885-3A76-8A5F9425F007}"/>
              </a:ext>
              <a:ext uri="{C183D7F6-B498-43B3-948B-1728B52AA6E4}">
                <adec:decorative xmlns:adec="http://schemas.microsoft.com/office/drawing/2017/decorative" val="1"/>
              </a:ext>
            </a:extLst>
          </p:cNvPr>
          <p:cNvSpPr>
            <a:spLocks noGrp="1"/>
          </p:cNvSpPr>
          <p:nvPr>
            <p:ph type="pic" sz="quarter" idx="21"/>
          </p:nvPr>
        </p:nvSpPr>
        <p:spPr>
          <a:xfrm>
            <a:off x="6262687"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dirty="0"/>
          </a:p>
        </p:txBody>
      </p:sp>
    </p:spTree>
    <p:extLst>
      <p:ext uri="{BB962C8B-B14F-4D97-AF65-F5344CB8AC3E}">
        <p14:creationId xmlns:p14="http://schemas.microsoft.com/office/powerpoint/2010/main" val="2320202967"/>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ight half hanging box">
    <p:bg>
      <p:bgPr>
        <a:solidFill>
          <a:schemeClr val="accent6"/>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D32B23E-10F4-3213-CDDB-986CA542E20F}"/>
              </a:ext>
            </a:extLst>
          </p:cNvPr>
          <p:cNvSpPr/>
          <p:nvPr userDrawn="1"/>
        </p:nvSpPr>
        <p:spPr>
          <a:xfrm>
            <a:off x="0" y="0"/>
            <a:ext cx="12192000" cy="6858000"/>
          </a:xfrm>
          <a:custGeom>
            <a:avLst/>
            <a:gdLst>
              <a:gd name="connsiteX0" fmla="*/ 0 w 12192000"/>
              <a:gd name="connsiteY0" fmla="*/ 0 h 6858000"/>
              <a:gd name="connsiteX1" fmla="*/ 6253164 w 12192000"/>
              <a:gd name="connsiteY1" fmla="*/ 0 h 6858000"/>
              <a:gd name="connsiteX2" fmla="*/ 6253164 w 12192000"/>
              <a:gd name="connsiteY2" fmla="*/ 5948364 h 6858000"/>
              <a:gd name="connsiteX3" fmla="*/ 11083238 w 12192000"/>
              <a:gd name="connsiteY3" fmla="*/ 5948364 h 6858000"/>
              <a:gd name="connsiteX4" fmla="*/ 11772897 w 12192000"/>
              <a:gd name="connsiteY4" fmla="*/ 5258705 h 6858000"/>
              <a:gd name="connsiteX5" fmla="*/ 11772897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6253164" y="0"/>
                </a:lnTo>
                <a:lnTo>
                  <a:pt x="6253164" y="5948364"/>
                </a:lnTo>
                <a:lnTo>
                  <a:pt x="11083238" y="5948364"/>
                </a:lnTo>
                <a:lnTo>
                  <a:pt x="11772897" y="5258705"/>
                </a:lnTo>
                <a:lnTo>
                  <a:pt x="11772897" y="0"/>
                </a:lnTo>
                <a:lnTo>
                  <a:pt x="12192000" y="0"/>
                </a:lnTo>
                <a:lnTo>
                  <a:pt x="1219200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5000"/>
              </a:lnSpc>
              <a:spcBef>
                <a:spcPts val="400"/>
              </a:spcBef>
              <a:spcAft>
                <a:spcPts val="400"/>
              </a:spcAft>
            </a:pPr>
            <a:endParaRPr lang="en-GB" sz="1200" dirty="0">
              <a:solidFill>
                <a:schemeClr val="tx1"/>
              </a:solidFill>
            </a:endParaRPr>
          </a:p>
        </p:txBody>
      </p:sp>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en-US"/>
              <a:t>Click to edit Master title style</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7" name="Classification">
            <a:extLst>
              <a:ext uri="{FF2B5EF4-FFF2-40B4-BE49-F238E27FC236}">
                <a16:creationId xmlns:a16="http://schemas.microsoft.com/office/drawing/2014/main" id="{E0D72275-B32F-5F9F-35DE-9D695D4DF240}"/>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Doc Name | Month Year | Version # | Public | Internal/Client Use Only | Strictly Confidential</a:t>
            </a:r>
          </a:p>
        </p:txBody>
      </p:sp>
      <p:sp>
        <p:nvSpPr>
          <p:cNvPr id="8" name="Slide Number">
            <a:extLst>
              <a:ext uri="{FF2B5EF4-FFF2-40B4-BE49-F238E27FC236}">
                <a16:creationId xmlns:a16="http://schemas.microsoft.com/office/drawing/2014/main" id="{BA0B601F-CC0B-153E-860F-4900A52C0914}"/>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a:t>
            </a:fld>
            <a:endParaRPr lang="en-GB" sz="900" dirty="0"/>
          </a:p>
        </p:txBody>
      </p:sp>
      <p:pic>
        <p:nvPicPr>
          <p:cNvPr id="9" name="Ipsos Logo">
            <a:extLst>
              <a:ext uri="{FF2B5EF4-FFF2-40B4-BE49-F238E27FC236}">
                <a16:creationId xmlns:a16="http://schemas.microsoft.com/office/drawing/2014/main" id="{54777517-18E8-B65B-210B-402639FBF26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816321449"/>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eft half hanging box">
    <p:bg>
      <p:bgPr>
        <a:solidFill>
          <a:schemeClr val="bg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3DA0D89-443F-1536-4630-B3D43B49622B}"/>
              </a:ext>
            </a:extLst>
          </p:cNvPr>
          <p:cNvSpPr/>
          <p:nvPr userDrawn="1"/>
        </p:nvSpPr>
        <p:spPr>
          <a:xfrm>
            <a:off x="0" y="0"/>
            <a:ext cx="12192000" cy="6858000"/>
          </a:xfrm>
          <a:custGeom>
            <a:avLst/>
            <a:gdLst>
              <a:gd name="connsiteX0" fmla="*/ 0 w 12192000"/>
              <a:gd name="connsiteY0" fmla="*/ 0 h 6858000"/>
              <a:gd name="connsiteX1" fmla="*/ 452439 w 12192000"/>
              <a:gd name="connsiteY1" fmla="*/ 0 h 6858000"/>
              <a:gd name="connsiteX2" fmla="*/ 452439 w 12192000"/>
              <a:gd name="connsiteY2" fmla="*/ 5948363 h 6858000"/>
              <a:gd name="connsiteX3" fmla="*/ 5253344 w 12192000"/>
              <a:gd name="connsiteY3" fmla="*/ 5948363 h 6858000"/>
              <a:gd name="connsiteX4" fmla="*/ 5938839 w 12192000"/>
              <a:gd name="connsiteY4" fmla="*/ 5258704 h 6858000"/>
              <a:gd name="connsiteX5" fmla="*/ 5938839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452439" y="0"/>
                </a:lnTo>
                <a:lnTo>
                  <a:pt x="452439" y="5948363"/>
                </a:lnTo>
                <a:lnTo>
                  <a:pt x="5253344" y="5948363"/>
                </a:lnTo>
                <a:lnTo>
                  <a:pt x="5938839" y="5258704"/>
                </a:lnTo>
                <a:lnTo>
                  <a:pt x="5938839" y="0"/>
                </a:lnTo>
                <a:lnTo>
                  <a:pt x="12192000" y="0"/>
                </a:lnTo>
                <a:lnTo>
                  <a:pt x="1219200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5000"/>
              </a:lnSpc>
              <a:spcBef>
                <a:spcPts val="400"/>
              </a:spcBef>
              <a:spcAft>
                <a:spcPts val="400"/>
              </a:spcAft>
            </a:pPr>
            <a:endParaRPr lang="en-GB" sz="1200" dirty="0">
              <a:solidFill>
                <a:schemeClr val="tx1"/>
              </a:solidFill>
            </a:endParaRPr>
          </a:p>
        </p:txBody>
      </p:sp>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6264000" y="701874"/>
            <a:ext cx="5498363" cy="715669"/>
          </a:xfrm>
        </p:spPr>
        <p:txBody>
          <a:bodyPr/>
          <a:lstStyle/>
          <a:p>
            <a:r>
              <a:rPr lang="en-US"/>
              <a:t>Click to edit Master title style</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7" name="Classification">
            <a:extLst>
              <a:ext uri="{FF2B5EF4-FFF2-40B4-BE49-F238E27FC236}">
                <a16:creationId xmlns:a16="http://schemas.microsoft.com/office/drawing/2014/main" id="{1B7F9D42-B89E-2E2D-5BB1-AFFFAA40F303}"/>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Doc Name | Month Year | Version # | Public | Internal/Client Use Only | Strictly Confidential</a:t>
            </a:r>
          </a:p>
        </p:txBody>
      </p:sp>
      <p:sp>
        <p:nvSpPr>
          <p:cNvPr id="8" name="Slide Number">
            <a:extLst>
              <a:ext uri="{FF2B5EF4-FFF2-40B4-BE49-F238E27FC236}">
                <a16:creationId xmlns:a16="http://schemas.microsoft.com/office/drawing/2014/main" id="{F9E6DAF9-96D7-8FA1-51A4-BDE812BB2C78}"/>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a:t>
            </a:fld>
            <a:endParaRPr lang="en-GB" sz="900" dirty="0"/>
          </a:p>
        </p:txBody>
      </p:sp>
      <p:pic>
        <p:nvPicPr>
          <p:cNvPr id="9" name="Ipsos Logo">
            <a:extLst>
              <a:ext uri="{FF2B5EF4-FFF2-40B4-BE49-F238E27FC236}">
                <a16:creationId xmlns:a16="http://schemas.microsoft.com/office/drawing/2014/main" id="{290EC8AD-DB22-A6B7-9B7C-FB20889DD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707597046"/>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right minimal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54E27D68-304E-2851-A717-EC07EC07CA87}"/>
              </a:ext>
            </a:extLst>
          </p:cNvPr>
          <p:cNvSpPr>
            <a:spLocks noGrp="1"/>
          </p:cNvSpPr>
          <p:nvPr>
            <p:ph type="title"/>
          </p:nvPr>
        </p:nvSpPr>
        <p:spPr>
          <a:xfrm>
            <a:off x="450000" y="701874"/>
            <a:ext cx="2598737" cy="715669"/>
          </a:xfrm>
        </p:spPr>
        <p:txBody>
          <a:bodyPr/>
          <a:lstStyle/>
          <a:p>
            <a:r>
              <a:rPr lang="en-US"/>
              <a:t>Click to edit Master title style</a:t>
            </a:r>
            <a:endParaRPr lang="en-GB" dirty="0"/>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133600"/>
            <a:ext cx="2598737" cy="3814763"/>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en-US"/>
              <a:t>Click to edit Master text styles</a:t>
            </a:r>
          </a:p>
          <a:p>
            <a:pPr lvl="1"/>
            <a:r>
              <a:rPr lang="en-US"/>
              <a:t>Second level</a:t>
            </a:r>
          </a:p>
          <a:p>
            <a:pPr lvl="2"/>
            <a:r>
              <a:rPr lang="en-US"/>
              <a:t>Third level</a:t>
            </a:r>
          </a:p>
        </p:txBody>
      </p:sp>
      <p:sp>
        <p:nvSpPr>
          <p:cNvPr id="3" name="Picture Placeholder">
            <a:extLst>
              <a:ext uri="{FF2B5EF4-FFF2-40B4-BE49-F238E27FC236}">
                <a16:creationId xmlns:a16="http://schemas.microsoft.com/office/drawing/2014/main" id="{B940E09C-FB56-2356-82CD-53290C1A10A0}"/>
              </a:ext>
              <a:ext uri="{C183D7F6-B498-43B3-948B-1728B52AA6E4}">
                <adec:decorative xmlns:adec="http://schemas.microsoft.com/office/drawing/2017/decorative" val="1"/>
              </a:ext>
            </a:extLst>
          </p:cNvPr>
          <p:cNvSpPr>
            <a:spLocks noGrp="1"/>
          </p:cNvSpPr>
          <p:nvPr>
            <p:ph type="pic" sz="quarter" idx="11" hasCustomPrompt="1"/>
          </p:nvPr>
        </p:nvSpPr>
        <p:spPr>
          <a:xfrm>
            <a:off x="3355975" y="0"/>
            <a:ext cx="8386763" cy="5948363"/>
          </a:xfrm>
          <a:custGeom>
            <a:avLst/>
            <a:gdLst>
              <a:gd name="connsiteX0" fmla="*/ 0 w 8386763"/>
              <a:gd name="connsiteY0" fmla="*/ 0 h 5948363"/>
              <a:gd name="connsiteX1" fmla="*/ 8386763 w 8386763"/>
              <a:gd name="connsiteY1" fmla="*/ 0 h 5948363"/>
              <a:gd name="connsiteX2" fmla="*/ 8386763 w 8386763"/>
              <a:gd name="connsiteY2" fmla="*/ 4779992 h 5948363"/>
              <a:gd name="connsiteX3" fmla="*/ 7218392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79992"/>
                </a:lnTo>
                <a:lnTo>
                  <a:pt x="7218392"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to insert image</a:t>
            </a:r>
          </a:p>
        </p:txBody>
      </p:sp>
    </p:spTree>
    <p:extLst>
      <p:ext uri="{BB962C8B-B14F-4D97-AF65-F5344CB8AC3E}">
        <p14:creationId xmlns:p14="http://schemas.microsoft.com/office/powerpoint/2010/main" val="47482376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 Left minimal Layou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47BE65-B969-B69D-209F-96B62E40F087}"/>
              </a:ext>
            </a:extLst>
          </p:cNvPr>
          <p:cNvSpPr>
            <a:spLocks noGrp="1"/>
          </p:cNvSpPr>
          <p:nvPr>
            <p:ph type="title"/>
          </p:nvPr>
        </p:nvSpPr>
        <p:spPr>
          <a:xfrm>
            <a:off x="9148762" y="701874"/>
            <a:ext cx="2600325" cy="715669"/>
          </a:xfrm>
        </p:spPr>
        <p:txBody>
          <a:bodyPr/>
          <a:lstStyle/>
          <a:p>
            <a:r>
              <a:rPr lang="en-US"/>
              <a:t>Click to edit Master title style</a:t>
            </a:r>
            <a:endParaRPr lang="en-GB" dirty="0"/>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9148763" y="2162629"/>
            <a:ext cx="2562158" cy="3785734"/>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en-US"/>
              <a:t>Click to edit Master text styles</a:t>
            </a:r>
          </a:p>
          <a:p>
            <a:pPr lvl="1"/>
            <a:r>
              <a:rPr lang="en-US"/>
              <a:t>Second level</a:t>
            </a:r>
          </a:p>
          <a:p>
            <a:pPr lvl="2"/>
            <a:r>
              <a:rPr lang="en-US"/>
              <a:t>Third level</a:t>
            </a:r>
          </a:p>
        </p:txBody>
      </p:sp>
      <p:sp>
        <p:nvSpPr>
          <p:cNvPr id="3" name="Picture Placeholder">
            <a:extLst>
              <a:ext uri="{FF2B5EF4-FFF2-40B4-BE49-F238E27FC236}">
                <a16:creationId xmlns:a16="http://schemas.microsoft.com/office/drawing/2014/main" id="{925894C0-F0A5-92C3-CA5E-CC0E9E19210A}"/>
              </a:ext>
              <a:ext uri="{C183D7F6-B498-43B3-948B-1728B52AA6E4}">
                <adec:decorative xmlns:adec="http://schemas.microsoft.com/office/drawing/2017/decorative" val="1"/>
              </a:ext>
            </a:extLst>
          </p:cNvPr>
          <p:cNvSpPr>
            <a:spLocks noGrp="1"/>
          </p:cNvSpPr>
          <p:nvPr>
            <p:ph type="pic" sz="quarter" idx="11" hasCustomPrompt="1"/>
          </p:nvPr>
        </p:nvSpPr>
        <p:spPr>
          <a:xfrm>
            <a:off x="454930" y="0"/>
            <a:ext cx="8386763" cy="5948363"/>
          </a:xfrm>
          <a:custGeom>
            <a:avLst/>
            <a:gdLst>
              <a:gd name="connsiteX0" fmla="*/ 0 w 8386763"/>
              <a:gd name="connsiteY0" fmla="*/ 0 h 5948363"/>
              <a:gd name="connsiteX1" fmla="*/ 8386763 w 8386763"/>
              <a:gd name="connsiteY1" fmla="*/ 0 h 5948363"/>
              <a:gd name="connsiteX2" fmla="*/ 8386763 w 8386763"/>
              <a:gd name="connsiteY2" fmla="*/ 4798847 h 5948363"/>
              <a:gd name="connsiteX3" fmla="*/ 7237247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98847"/>
                </a:lnTo>
                <a:lnTo>
                  <a:pt x="7237247"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to insert image</a:t>
            </a:r>
          </a:p>
        </p:txBody>
      </p:sp>
    </p:spTree>
    <p:extLst>
      <p:ext uri="{BB962C8B-B14F-4D97-AF65-F5344CB8AC3E}">
        <p14:creationId xmlns:p14="http://schemas.microsoft.com/office/powerpoint/2010/main" val="160698336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Image strip with text">
    <p:bg>
      <p:bgPr>
        <a:solidFill>
          <a:schemeClr val="bg1"/>
        </a:solidFill>
        <a:effectLst/>
      </p:bgPr>
    </p:bg>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C05822E-F8EF-0B26-EE8C-294CF585952F}"/>
              </a:ext>
            </a:extLst>
          </p:cNvPr>
          <p:cNvSpPr>
            <a:spLocks noGrp="1"/>
          </p:cNvSpPr>
          <p:nvPr>
            <p:ph type="title"/>
          </p:nvPr>
        </p:nvSpPr>
        <p:spPr>
          <a:xfrm>
            <a:off x="449263" y="701874"/>
            <a:ext cx="7051812" cy="715669"/>
          </a:xfrm>
        </p:spPr>
        <p:txBody>
          <a:bodyPr/>
          <a:lstStyle/>
          <a:p>
            <a:r>
              <a:rPr lang="en-US"/>
              <a:t>Click to edit Master title style</a:t>
            </a:r>
            <a:endParaRPr lang="en-GB" dirty="0"/>
          </a:p>
        </p:txBody>
      </p:sp>
      <p:sp>
        <p:nvSpPr>
          <p:cNvPr id="5" name="Placeholder">
            <a:extLst>
              <a:ext uri="{FF2B5EF4-FFF2-40B4-BE49-F238E27FC236}">
                <a16:creationId xmlns:a16="http://schemas.microsoft.com/office/drawing/2014/main" id="{65EFF5B5-9A6C-6AFB-ABBA-564B4F8855CF}"/>
              </a:ext>
            </a:extLst>
          </p:cNvPr>
          <p:cNvSpPr>
            <a:spLocks noGrp="1"/>
          </p:cNvSpPr>
          <p:nvPr>
            <p:ph type="body" sz="quarter" idx="11"/>
          </p:nvPr>
        </p:nvSpPr>
        <p:spPr>
          <a:xfrm>
            <a:off x="449263" y="1809749"/>
            <a:ext cx="5499100" cy="4138613"/>
          </a:xfrm>
          <a:prstGeom prst="rect">
            <a:avLst/>
          </a:prstGeom>
        </p:spPr>
        <p:txBody>
          <a:bodyPr numCol="2" spcCol="288000"/>
          <a:lstStyle>
            <a:lvl1pPr marL="0" indent="0">
              <a:lnSpc>
                <a:spcPct val="115000"/>
              </a:lnSpc>
              <a:spcBef>
                <a:spcPts val="400"/>
              </a:spcBef>
              <a:spcAft>
                <a:spcPts val="400"/>
              </a:spcAft>
              <a:buFont typeface="Wingdings 2" panose="05020102010507070707" pitchFamily="18" charset="2"/>
              <a:buNone/>
              <a:defRPr sz="1200"/>
            </a:lvl1pPr>
            <a:lvl2pPr marL="180975" indent="-180975">
              <a:lnSpc>
                <a:spcPct val="115000"/>
              </a:lnSpc>
              <a:spcBef>
                <a:spcPts val="400"/>
              </a:spcBef>
              <a:spcAft>
                <a:spcPts val="400"/>
              </a:spcAft>
              <a:defRPr lang="en-US" sz="1200" kern="1200" dirty="0">
                <a:solidFill>
                  <a:schemeClr val="tx1"/>
                </a:solidFill>
                <a:latin typeface="+mn-lt"/>
                <a:ea typeface="+mn-ea"/>
                <a:cs typeface="+mn-cs"/>
              </a:defRPr>
            </a:lvl2pPr>
            <a:lvl3pPr>
              <a:lnSpc>
                <a:spcPct val="115000"/>
              </a:lnSpc>
              <a:spcBef>
                <a:spcPts val="400"/>
              </a:spcBef>
              <a:spcAft>
                <a:spcPts val="400"/>
              </a:spcAft>
              <a:defRPr sz="1200"/>
            </a:lvl3pPr>
            <a:lvl4pPr>
              <a:lnSpc>
                <a:spcPct val="120000"/>
              </a:lnSpc>
              <a:spcBef>
                <a:spcPts val="400"/>
              </a:spcBef>
              <a:spcAft>
                <a:spcPts val="400"/>
              </a:spcAft>
              <a:defRPr sz="1200"/>
            </a:lvl4pPr>
            <a:lvl5pPr>
              <a:lnSpc>
                <a:spcPct val="120000"/>
              </a:lnSpc>
              <a:spcBef>
                <a:spcPts val="400"/>
              </a:spcBef>
              <a:spcAft>
                <a:spcPts val="400"/>
              </a:spcAft>
              <a:defRPr sz="1200"/>
            </a:lvl5pPr>
          </a:lstStyle>
          <a:p>
            <a:pPr lvl="0"/>
            <a:r>
              <a:rPr lang="en-US"/>
              <a:t>Click to edit Master text styles</a:t>
            </a:r>
          </a:p>
          <a:p>
            <a:pPr lvl="1"/>
            <a:r>
              <a:rPr lang="en-US"/>
              <a:t>Second level</a:t>
            </a:r>
          </a:p>
          <a:p>
            <a:pPr lvl="2"/>
            <a:r>
              <a:rPr lang="en-US"/>
              <a:t>Third level</a:t>
            </a:r>
          </a:p>
        </p:txBody>
      </p:sp>
      <p:sp>
        <p:nvSpPr>
          <p:cNvPr id="16" name="Picture Placeholder">
            <a:extLst>
              <a:ext uri="{FF2B5EF4-FFF2-40B4-BE49-F238E27FC236}">
                <a16:creationId xmlns:a16="http://schemas.microsoft.com/office/drawing/2014/main" id="{1F1C54D2-D2EE-04BE-5F32-CEBA48FF0D37}"/>
              </a:ext>
              <a:ext uri="{C183D7F6-B498-43B3-948B-1728B52AA6E4}">
                <adec:decorative xmlns:adec="http://schemas.microsoft.com/office/drawing/2017/decorative" val="1"/>
              </a:ext>
            </a:extLst>
          </p:cNvPr>
          <p:cNvSpPr>
            <a:spLocks noGrp="1"/>
          </p:cNvSpPr>
          <p:nvPr>
            <p:ph type="pic" sz="quarter" idx="10"/>
          </p:nvPr>
        </p:nvSpPr>
        <p:spPr>
          <a:xfrm>
            <a:off x="3600450" y="1"/>
            <a:ext cx="8591550" cy="6858000"/>
          </a:xfrm>
          <a:custGeom>
            <a:avLst/>
            <a:gdLst>
              <a:gd name="connsiteX0" fmla="*/ 6857996 w 8591550"/>
              <a:gd name="connsiteY0" fmla="*/ 0 h 6858000"/>
              <a:gd name="connsiteX1" fmla="*/ 8591550 w 8591550"/>
              <a:gd name="connsiteY1" fmla="*/ 0 h 6858000"/>
              <a:gd name="connsiteX2" fmla="*/ 8591550 w 8591550"/>
              <a:gd name="connsiteY2" fmla="*/ 3852860 h 6858000"/>
              <a:gd name="connsiteX3" fmla="*/ 5586410 w 8591550"/>
              <a:gd name="connsiteY3" fmla="*/ 6858000 h 6858000"/>
              <a:gd name="connsiteX4" fmla="*/ 0 w 8591550"/>
              <a:gd name="connsiteY4" fmla="*/ 6858000 h 6858000"/>
              <a:gd name="connsiteX5" fmla="*/ 0 w 8591550"/>
              <a:gd name="connsiteY5" fmla="*/ 68579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1550" h="6858000">
                <a:moveTo>
                  <a:pt x="6857996" y="0"/>
                </a:moveTo>
                <a:lnTo>
                  <a:pt x="8591550" y="0"/>
                </a:lnTo>
                <a:lnTo>
                  <a:pt x="8591550" y="3852860"/>
                </a:lnTo>
                <a:lnTo>
                  <a:pt x="5586410" y="6858000"/>
                </a:lnTo>
                <a:lnTo>
                  <a:pt x="0" y="6858000"/>
                </a:lnTo>
                <a:lnTo>
                  <a:pt x="0" y="6857996"/>
                </a:lnTo>
                <a:close/>
              </a:path>
            </a:pathLst>
          </a:custGeom>
          <a:pattFill prst="dkVert">
            <a:fgClr>
              <a:schemeClr val="bg1">
                <a:lumMod val="85000"/>
              </a:schemeClr>
            </a:fgClr>
            <a:bgClr>
              <a:schemeClr val="bg1"/>
            </a:bgClr>
          </a:pattFill>
        </p:spPr>
        <p:txBody>
          <a:bodyPr vert="horz" wrap="square" lIns="0" tIns="0" rIns="0" bIns="2520000" rtlCol="0" anchor="b">
            <a:noAutofit/>
          </a:bodyPr>
          <a:lstStyle>
            <a:lvl1pPr algn="ctr">
              <a:defRPr lang="en-GB"/>
            </a:lvl1pPr>
          </a:lstStyle>
          <a:p>
            <a:pPr lvl="0"/>
            <a:r>
              <a:rPr lang="en-US"/>
              <a:t>Click icon to add picture</a:t>
            </a:r>
            <a:endParaRPr lang="en-GB" dirty="0"/>
          </a:p>
        </p:txBody>
      </p:sp>
      <p:sp>
        <p:nvSpPr>
          <p:cNvPr id="4" name="Classification">
            <a:extLst>
              <a:ext uri="{FF2B5EF4-FFF2-40B4-BE49-F238E27FC236}">
                <a16:creationId xmlns:a16="http://schemas.microsoft.com/office/drawing/2014/main" id="{2A357368-6911-F108-4C72-BC6BCD6C22E2}"/>
              </a:ext>
              <a:ext uri="{C183D7F6-B498-43B3-948B-1728B52AA6E4}">
                <adec:decorative xmlns:adec="http://schemas.microsoft.com/office/drawing/2017/decorative" val="1"/>
              </a:ext>
            </a:extLst>
          </p:cNvPr>
          <p:cNvSpPr txBox="1">
            <a:spLocks/>
          </p:cNvSpPr>
          <p:nvPr/>
        </p:nvSpPr>
        <p:spPr>
          <a:xfrm>
            <a:off x="440939" y="6251108"/>
            <a:ext cx="19251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Doc Name | Month Year | Version # | Public | Internal/Client Use Only | Strictly Confidential</a:t>
            </a:r>
          </a:p>
        </p:txBody>
      </p:sp>
      <p:pic>
        <p:nvPicPr>
          <p:cNvPr id="2" name="Ipsos Logo">
            <a:extLst>
              <a:ext uri="{FF2B5EF4-FFF2-40B4-BE49-F238E27FC236}">
                <a16:creationId xmlns:a16="http://schemas.microsoft.com/office/drawing/2014/main" id="{5736C387-1E30-3967-00C5-67A2D4B1A6F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27870639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Biographi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4ADF9F4-0984-90BB-D24E-468E60FF06E5}"/>
              </a:ext>
            </a:extLst>
          </p:cNvPr>
          <p:cNvSpPr>
            <a:spLocks noGrp="1"/>
          </p:cNvSpPr>
          <p:nvPr>
            <p:ph type="title" hasCustomPrompt="1"/>
          </p:nvPr>
        </p:nvSpPr>
        <p:spPr/>
        <p:txBody>
          <a:bodyPr/>
          <a:lstStyle>
            <a:lvl1pPr>
              <a:defRPr/>
            </a:lvl1pPr>
          </a:lstStyle>
          <a:p>
            <a:r>
              <a:rPr lang="en-US" dirty="0"/>
              <a:t>Biographies / Team Slide</a:t>
            </a:r>
            <a:endParaRPr lang="en-GB" dirty="0"/>
          </a:p>
        </p:txBody>
      </p:sp>
      <p:sp>
        <p:nvSpPr>
          <p:cNvPr id="16" name="Name 1">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42913"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6" name="Picture Placeholder 1">
            <a:extLst>
              <a:ext uri="{FF2B5EF4-FFF2-40B4-BE49-F238E27FC236}">
                <a16:creationId xmlns:a16="http://schemas.microsoft.com/office/drawing/2014/main" id="{1D022528-6EBA-C4A0-BEB6-F9204610C897}"/>
              </a:ext>
              <a:ext uri="{C183D7F6-B498-43B3-948B-1728B52AA6E4}">
                <adec:decorative xmlns:adec="http://schemas.microsoft.com/office/drawing/2017/decorative" val="1"/>
              </a:ext>
            </a:extLst>
          </p:cNvPr>
          <p:cNvSpPr>
            <a:spLocks noGrp="1"/>
          </p:cNvSpPr>
          <p:nvPr>
            <p:ph type="pic" sz="quarter" idx="19"/>
          </p:nvPr>
        </p:nvSpPr>
        <p:spPr>
          <a:xfrm>
            <a:off x="455613" y="232385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15" name="Placeholder 1">
            <a:extLst>
              <a:ext uri="{FF2B5EF4-FFF2-40B4-BE49-F238E27FC236}">
                <a16:creationId xmlns:a16="http://schemas.microsoft.com/office/drawing/2014/main" id="{A81DA3D4-EF88-48E1-A722-44D4D0FA10B6}"/>
              </a:ext>
            </a:extLst>
          </p:cNvPr>
          <p:cNvSpPr>
            <a:spLocks noGrp="1"/>
          </p:cNvSpPr>
          <p:nvPr>
            <p:ph type="body" sz="quarter" idx="23" hasCustomPrompt="1"/>
          </p:nvPr>
        </p:nvSpPr>
        <p:spPr>
          <a:xfrm>
            <a:off x="442913"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0" name="Name 2">
            <a:extLst>
              <a:ext uri="{FF2B5EF4-FFF2-40B4-BE49-F238E27FC236}">
                <a16:creationId xmlns:a16="http://schemas.microsoft.com/office/drawing/2014/main" id="{71613F17-97E2-4491-9EF3-F01FFDE6E863}"/>
              </a:ext>
            </a:extLst>
          </p:cNvPr>
          <p:cNvSpPr>
            <a:spLocks noGrp="1"/>
          </p:cNvSpPr>
          <p:nvPr>
            <p:ph type="body" sz="quarter" idx="25" hasCustomPrompt="1"/>
          </p:nvPr>
        </p:nvSpPr>
        <p:spPr>
          <a:xfrm>
            <a:off x="2379122"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7" name="Picture Placeholder 2">
            <a:extLst>
              <a:ext uri="{FF2B5EF4-FFF2-40B4-BE49-F238E27FC236}">
                <a16:creationId xmlns:a16="http://schemas.microsoft.com/office/drawing/2014/main" id="{BCAD9EA5-E736-4B69-C6BA-B70AA49A3DC7}"/>
              </a:ext>
              <a:ext uri="{C183D7F6-B498-43B3-948B-1728B52AA6E4}">
                <adec:decorative xmlns:adec="http://schemas.microsoft.com/office/drawing/2017/decorative" val="1"/>
              </a:ext>
            </a:extLst>
          </p:cNvPr>
          <p:cNvSpPr>
            <a:spLocks noGrp="1"/>
          </p:cNvSpPr>
          <p:nvPr>
            <p:ph type="pic" sz="quarter" idx="39"/>
          </p:nvPr>
        </p:nvSpPr>
        <p:spPr>
          <a:xfrm>
            <a:off x="2390052"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21" name="Placeholder 2">
            <a:extLst>
              <a:ext uri="{FF2B5EF4-FFF2-40B4-BE49-F238E27FC236}">
                <a16:creationId xmlns:a16="http://schemas.microsoft.com/office/drawing/2014/main" id="{6F22912B-7D36-4077-8BFB-FDA6B7BA0EA9}"/>
              </a:ext>
            </a:extLst>
          </p:cNvPr>
          <p:cNvSpPr>
            <a:spLocks noGrp="1"/>
          </p:cNvSpPr>
          <p:nvPr>
            <p:ph type="body" sz="quarter" idx="26" hasCustomPrompt="1"/>
          </p:nvPr>
        </p:nvSpPr>
        <p:spPr>
          <a:xfrm>
            <a:off x="2379892"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4" name="Name 3">
            <a:extLst>
              <a:ext uri="{FF2B5EF4-FFF2-40B4-BE49-F238E27FC236}">
                <a16:creationId xmlns:a16="http://schemas.microsoft.com/office/drawing/2014/main" id="{4ACD92D7-D8E5-4F1B-8FF3-A92BC817BD5B}"/>
              </a:ext>
            </a:extLst>
          </p:cNvPr>
          <p:cNvSpPr>
            <a:spLocks noGrp="1"/>
          </p:cNvSpPr>
          <p:nvPr>
            <p:ph type="body" sz="quarter" idx="28" hasCustomPrompt="1"/>
          </p:nvPr>
        </p:nvSpPr>
        <p:spPr>
          <a:xfrm>
            <a:off x="4315331"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8" name="Picture Placeholder 3">
            <a:extLst>
              <a:ext uri="{FF2B5EF4-FFF2-40B4-BE49-F238E27FC236}">
                <a16:creationId xmlns:a16="http://schemas.microsoft.com/office/drawing/2014/main" id="{357D52C6-2870-E30F-D4E4-6FE20FD88ED3}"/>
              </a:ext>
              <a:ext uri="{C183D7F6-B498-43B3-948B-1728B52AA6E4}">
                <adec:decorative xmlns:adec="http://schemas.microsoft.com/office/drawing/2017/decorative" val="1"/>
              </a:ext>
            </a:extLst>
          </p:cNvPr>
          <p:cNvSpPr>
            <a:spLocks noGrp="1"/>
          </p:cNvSpPr>
          <p:nvPr>
            <p:ph type="pic" sz="quarter" idx="40"/>
          </p:nvPr>
        </p:nvSpPr>
        <p:spPr>
          <a:xfrm>
            <a:off x="4324491"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25" name="Placeholder 3">
            <a:extLst>
              <a:ext uri="{FF2B5EF4-FFF2-40B4-BE49-F238E27FC236}">
                <a16:creationId xmlns:a16="http://schemas.microsoft.com/office/drawing/2014/main" id="{459EAA34-4CBD-4836-8FB9-E4972A4D4702}"/>
              </a:ext>
            </a:extLst>
          </p:cNvPr>
          <p:cNvSpPr>
            <a:spLocks noGrp="1"/>
          </p:cNvSpPr>
          <p:nvPr>
            <p:ph type="body" sz="quarter" idx="29" hasCustomPrompt="1"/>
          </p:nvPr>
        </p:nvSpPr>
        <p:spPr>
          <a:xfrm>
            <a:off x="4316871"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7" name="Name 4">
            <a:extLst>
              <a:ext uri="{FF2B5EF4-FFF2-40B4-BE49-F238E27FC236}">
                <a16:creationId xmlns:a16="http://schemas.microsoft.com/office/drawing/2014/main" id="{95119930-DF3D-4F95-9821-DD803BEC06B8}"/>
              </a:ext>
            </a:extLst>
          </p:cNvPr>
          <p:cNvSpPr>
            <a:spLocks noGrp="1"/>
          </p:cNvSpPr>
          <p:nvPr>
            <p:ph type="body" sz="quarter" idx="31" hasCustomPrompt="1"/>
          </p:nvPr>
        </p:nvSpPr>
        <p:spPr>
          <a:xfrm>
            <a:off x="6251540"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9" name="Picture Placeholder 4">
            <a:extLst>
              <a:ext uri="{FF2B5EF4-FFF2-40B4-BE49-F238E27FC236}">
                <a16:creationId xmlns:a16="http://schemas.microsoft.com/office/drawing/2014/main" id="{074A36C6-E21E-40D7-90B6-E4EE4ED33126}"/>
              </a:ext>
              <a:ext uri="{C183D7F6-B498-43B3-948B-1728B52AA6E4}">
                <adec:decorative xmlns:adec="http://schemas.microsoft.com/office/drawing/2017/decorative" val="1"/>
              </a:ext>
            </a:extLst>
          </p:cNvPr>
          <p:cNvSpPr>
            <a:spLocks noGrp="1"/>
          </p:cNvSpPr>
          <p:nvPr>
            <p:ph type="pic" sz="quarter" idx="41"/>
          </p:nvPr>
        </p:nvSpPr>
        <p:spPr>
          <a:xfrm>
            <a:off x="6258930"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28" name="Placeholder 4">
            <a:extLst>
              <a:ext uri="{FF2B5EF4-FFF2-40B4-BE49-F238E27FC236}">
                <a16:creationId xmlns:a16="http://schemas.microsoft.com/office/drawing/2014/main" id="{F1EC47F3-3364-4097-9549-A48AAC2F5219}"/>
              </a:ext>
            </a:extLst>
          </p:cNvPr>
          <p:cNvSpPr>
            <a:spLocks noGrp="1"/>
          </p:cNvSpPr>
          <p:nvPr>
            <p:ph type="body" sz="quarter" idx="32" hasCustomPrompt="1"/>
          </p:nvPr>
        </p:nvSpPr>
        <p:spPr>
          <a:xfrm>
            <a:off x="6253850"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0" name="Name 5">
            <a:extLst>
              <a:ext uri="{FF2B5EF4-FFF2-40B4-BE49-F238E27FC236}">
                <a16:creationId xmlns:a16="http://schemas.microsoft.com/office/drawing/2014/main" id="{8BC3BB59-8297-4139-8EEB-7AA6A362059C}"/>
              </a:ext>
            </a:extLst>
          </p:cNvPr>
          <p:cNvSpPr>
            <a:spLocks noGrp="1"/>
          </p:cNvSpPr>
          <p:nvPr>
            <p:ph type="body" sz="quarter" idx="34" hasCustomPrompt="1"/>
          </p:nvPr>
        </p:nvSpPr>
        <p:spPr>
          <a:xfrm>
            <a:off x="8187749"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19" name="Picture Placeholder 5">
            <a:extLst>
              <a:ext uri="{FF2B5EF4-FFF2-40B4-BE49-F238E27FC236}">
                <a16:creationId xmlns:a16="http://schemas.microsoft.com/office/drawing/2014/main" id="{F63214CF-5EA4-B6FC-063D-D3496667EF2D}"/>
              </a:ext>
              <a:ext uri="{C183D7F6-B498-43B3-948B-1728B52AA6E4}">
                <adec:decorative xmlns:adec="http://schemas.microsoft.com/office/drawing/2017/decorative" val="1"/>
              </a:ext>
            </a:extLst>
          </p:cNvPr>
          <p:cNvSpPr>
            <a:spLocks noGrp="1"/>
          </p:cNvSpPr>
          <p:nvPr>
            <p:ph type="pic" sz="quarter" idx="42"/>
          </p:nvPr>
        </p:nvSpPr>
        <p:spPr>
          <a:xfrm>
            <a:off x="819336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31" name="Placeholder 5">
            <a:extLst>
              <a:ext uri="{FF2B5EF4-FFF2-40B4-BE49-F238E27FC236}">
                <a16:creationId xmlns:a16="http://schemas.microsoft.com/office/drawing/2014/main" id="{3539E75B-AA24-4E49-B21A-8AAB8E62C410}"/>
              </a:ext>
            </a:extLst>
          </p:cNvPr>
          <p:cNvSpPr>
            <a:spLocks noGrp="1"/>
          </p:cNvSpPr>
          <p:nvPr>
            <p:ph type="body" sz="quarter" idx="35" hasCustomPrompt="1"/>
          </p:nvPr>
        </p:nvSpPr>
        <p:spPr>
          <a:xfrm>
            <a:off x="8190829"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3" name="Name 6">
            <a:extLst>
              <a:ext uri="{FF2B5EF4-FFF2-40B4-BE49-F238E27FC236}">
                <a16:creationId xmlns:a16="http://schemas.microsoft.com/office/drawing/2014/main" id="{3F21806D-0731-464D-A660-3F50C5CAF670}"/>
              </a:ext>
            </a:extLst>
          </p:cNvPr>
          <p:cNvSpPr>
            <a:spLocks noGrp="1"/>
          </p:cNvSpPr>
          <p:nvPr>
            <p:ph type="body" sz="quarter" idx="37" hasCustomPrompt="1"/>
          </p:nvPr>
        </p:nvSpPr>
        <p:spPr>
          <a:xfrm>
            <a:off x="10123957" y="1735212"/>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23" name="Picture Placeholder 6">
            <a:extLst>
              <a:ext uri="{FF2B5EF4-FFF2-40B4-BE49-F238E27FC236}">
                <a16:creationId xmlns:a16="http://schemas.microsoft.com/office/drawing/2014/main" id="{95C42D8A-99F6-7643-7FD4-13CD14652A53}"/>
              </a:ext>
              <a:ext uri="{C183D7F6-B498-43B3-948B-1728B52AA6E4}">
                <adec:decorative xmlns:adec="http://schemas.microsoft.com/office/drawing/2017/decorative" val="1"/>
              </a:ext>
            </a:extLst>
          </p:cNvPr>
          <p:cNvSpPr>
            <a:spLocks noGrp="1"/>
          </p:cNvSpPr>
          <p:nvPr>
            <p:ph type="pic" sz="quarter" idx="43"/>
          </p:nvPr>
        </p:nvSpPr>
        <p:spPr>
          <a:xfrm>
            <a:off x="1012780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34" name="Placeholder 6">
            <a:extLst>
              <a:ext uri="{FF2B5EF4-FFF2-40B4-BE49-F238E27FC236}">
                <a16:creationId xmlns:a16="http://schemas.microsoft.com/office/drawing/2014/main" id="{E534BACD-3BA5-4149-ABE3-6C66E16EC23C}"/>
              </a:ext>
            </a:extLst>
          </p:cNvPr>
          <p:cNvSpPr>
            <a:spLocks noGrp="1"/>
          </p:cNvSpPr>
          <p:nvPr>
            <p:ph type="body" sz="quarter" idx="38" hasCustomPrompt="1"/>
          </p:nvPr>
        </p:nvSpPr>
        <p:spPr>
          <a:xfrm>
            <a:off x="10127809" y="4044485"/>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Tree>
    <p:extLst>
      <p:ext uri="{BB962C8B-B14F-4D97-AF65-F5344CB8AC3E}">
        <p14:creationId xmlns:p14="http://schemas.microsoft.com/office/powerpoint/2010/main" val="304287785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3" y="1350000"/>
            <a:ext cx="5536747" cy="715669"/>
          </a:xfrm>
        </p:spPr>
        <p:txBody>
          <a:bodyPr/>
          <a:lstStyle>
            <a:lvl1pPr>
              <a:defRPr sz="4800">
                <a:solidFill>
                  <a:schemeClr val="bg1"/>
                </a:solidFill>
                <a:latin typeface="+mj-lt"/>
              </a:defRPr>
            </a:lvl1pPr>
          </a:lstStyle>
          <a:p>
            <a:r>
              <a:rPr lang="en-US" dirty="0"/>
              <a:t>CLICK TO EDIT MASTER TITLE STYLE</a:t>
            </a:r>
            <a:endParaRPr lang="en-GB" dirty="0"/>
          </a:p>
        </p:txBody>
      </p:sp>
      <p:sp>
        <p:nvSpPr>
          <p:cNvPr id="6" name="Subtitle">
            <a:extLst>
              <a:ext uri="{FF2B5EF4-FFF2-40B4-BE49-F238E27FC236}">
                <a16:creationId xmlns:a16="http://schemas.microsoft.com/office/drawing/2014/main" id="{A1A0E186-5FCC-AF1B-9AB2-F4AB588ABD30}"/>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9" name="Picture Placeholder">
            <a:extLst>
              <a:ext uri="{FF2B5EF4-FFF2-40B4-BE49-F238E27FC236}">
                <a16:creationId xmlns:a16="http://schemas.microsoft.com/office/drawing/2014/main" id="{8ED5220B-285D-EC14-D33F-B34A17FD9E27}"/>
              </a:ext>
              <a:ext uri="{C183D7F6-B498-43B3-948B-1728B52AA6E4}">
                <adec:decorative xmlns:adec="http://schemas.microsoft.com/office/drawing/2017/decorative" val="1"/>
              </a:ext>
            </a:extLst>
          </p:cNvPr>
          <p:cNvSpPr>
            <a:spLocks noGrp="1"/>
          </p:cNvSpPr>
          <p:nvPr>
            <p:ph type="pic" sz="quarter" idx="11"/>
          </p:nvPr>
        </p:nvSpPr>
        <p:spPr>
          <a:xfrm>
            <a:off x="1918724" y="0"/>
            <a:ext cx="10273277" cy="6858000"/>
          </a:xfrm>
          <a:custGeom>
            <a:avLst/>
            <a:gdLst>
              <a:gd name="connsiteX0" fmla="*/ 6858000 w 10273277"/>
              <a:gd name="connsiteY0" fmla="*/ 0 h 6858000"/>
              <a:gd name="connsiteX1" fmla="*/ 10273277 w 10273277"/>
              <a:gd name="connsiteY1" fmla="*/ 0 h 6858000"/>
              <a:gd name="connsiteX2" fmla="*/ 10273277 w 10273277"/>
              <a:gd name="connsiteY2" fmla="*/ 6858000 h 6858000"/>
              <a:gd name="connsiteX3" fmla="*/ 10273276 w 10273277"/>
              <a:gd name="connsiteY3" fmla="*/ 6858000 h 6858000"/>
              <a:gd name="connsiteX4" fmla="*/ 10273276 w 10273277"/>
              <a:gd name="connsiteY4" fmla="*/ 3947601 h 6858000"/>
              <a:gd name="connsiteX5" fmla="*/ 7362877 w 10273277"/>
              <a:gd name="connsiteY5" fmla="*/ 6858000 h 6858000"/>
              <a:gd name="connsiteX6" fmla="*/ 0 w 102732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3277" h="6858000">
                <a:moveTo>
                  <a:pt x="6858000" y="0"/>
                </a:moveTo>
                <a:lnTo>
                  <a:pt x="10273277" y="0"/>
                </a:lnTo>
                <a:lnTo>
                  <a:pt x="10273277" y="6858000"/>
                </a:lnTo>
                <a:lnTo>
                  <a:pt x="10273276" y="6858000"/>
                </a:lnTo>
                <a:lnTo>
                  <a:pt x="10273276" y="3947601"/>
                </a:lnTo>
                <a:lnTo>
                  <a:pt x="7362877" y="6858000"/>
                </a:lnTo>
                <a:lnTo>
                  <a:pt x="0" y="6858000"/>
                </a:lnTo>
                <a:close/>
              </a:path>
            </a:pathLst>
          </a:custGeom>
          <a:pattFill prst="dkVert">
            <a:fgClr>
              <a:schemeClr val="bg1">
                <a:lumMod val="85000"/>
              </a:schemeClr>
            </a:fgClr>
            <a:bgClr>
              <a:schemeClr val="bg1"/>
            </a:bgClr>
          </a:pattFill>
        </p:spPr>
        <p:txBody>
          <a:bodyPr vert="horz" wrap="square" lIns="0" tIns="0" rIns="0" bIns="0" rtlCol="0">
            <a:noAutofit/>
          </a:bodyPr>
          <a:lstStyle>
            <a:lvl1pPr>
              <a:defRPr lang="en-GB"/>
            </a:lvl1pPr>
          </a:lstStyle>
          <a:p>
            <a:pPr lvl="0"/>
            <a:r>
              <a:rPr lang="en-US"/>
              <a:t>Click icon to add picture</a:t>
            </a:r>
            <a:endParaRPr lang="en-GB"/>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pic>
        <p:nvPicPr>
          <p:cNvPr id="3" name="Ipsos Logo">
            <a:extLst>
              <a:ext uri="{FF2B5EF4-FFF2-40B4-BE49-F238E27FC236}">
                <a16:creationId xmlns:a16="http://schemas.microsoft.com/office/drawing/2014/main" id="{C738F64B-9716-3D49-6390-B27B601A90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59681128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Quote/Statement slide">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hasCustomPrompt="1"/>
          </p:nvPr>
        </p:nvSpPr>
        <p:spPr>
          <a:xfrm>
            <a:off x="431999" y="1898850"/>
            <a:ext cx="7010201" cy="715669"/>
          </a:xfrm>
        </p:spPr>
        <p:txBody>
          <a:bodyPr/>
          <a:lstStyle>
            <a:lvl1pPr>
              <a:lnSpc>
                <a:spcPct val="100000"/>
              </a:lnSpc>
              <a:defRPr sz="3200" b="1" cap="none" baseline="0">
                <a:solidFill>
                  <a:schemeClr val="tx1"/>
                </a:solidFill>
                <a:latin typeface="+mn-lt"/>
              </a:defRPr>
            </a:lvl1pPr>
          </a:lstStyle>
          <a:p>
            <a:r>
              <a:rPr lang="en-US" dirty="0"/>
              <a:t>Quote or statement here – </a:t>
            </a:r>
            <a:br>
              <a:rPr lang="en-US" dirty="0"/>
            </a:br>
            <a:r>
              <a:rPr lang="en-US" dirty="0"/>
              <a:t>only black text is fully accessible on teal, green or orange</a:t>
            </a:r>
            <a:endParaRPr lang="en-GB" dirty="0"/>
          </a:p>
        </p:txBody>
      </p:sp>
      <p:sp>
        <p:nvSpPr>
          <p:cNvPr id="4" name="Triangle">
            <a:extLst>
              <a:ext uri="{FF2B5EF4-FFF2-40B4-BE49-F238E27FC236}">
                <a16:creationId xmlns:a16="http://schemas.microsoft.com/office/drawing/2014/main" id="{AE7DDF0E-41B4-9738-7FF8-6113726879FE}"/>
              </a:ext>
              <a:ext uri="{C183D7F6-B498-43B3-948B-1728B52AA6E4}">
                <adec:decorative xmlns:adec="http://schemas.microsoft.com/office/drawing/2017/decorative" val="1"/>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2" name="Classification">
            <a:extLst>
              <a:ext uri="{FF2B5EF4-FFF2-40B4-BE49-F238E27FC236}">
                <a16:creationId xmlns:a16="http://schemas.microsoft.com/office/drawing/2014/main" id="{1C5B0F71-0889-8AA3-1424-358FEF2E8AF4}"/>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11" name="Slide Number">
            <a:extLst>
              <a:ext uri="{FF2B5EF4-FFF2-40B4-BE49-F238E27FC236}">
                <a16:creationId xmlns:a16="http://schemas.microsoft.com/office/drawing/2014/main" id="{BE4B9BBA-B9E4-5FF2-9CD0-5259512082F0}"/>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pic>
        <p:nvPicPr>
          <p:cNvPr id="5" name="Ipsos Logo">
            <a:extLst>
              <a:ext uri="{FF2B5EF4-FFF2-40B4-BE49-F238E27FC236}">
                <a16:creationId xmlns:a16="http://schemas.microsoft.com/office/drawing/2014/main" id="{C8313A58-2212-9452-4CBE-3D4E7E92AA4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568829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de by side">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B80FCDC1-4ADD-40AF-8A4F-44573B1258DA}"/>
              </a:ext>
            </a:extLst>
          </p:cNvPr>
          <p:cNvSpPr>
            <a:spLocks noGrp="1"/>
          </p:cNvSpPr>
          <p:nvPr>
            <p:ph type="title"/>
          </p:nvPr>
        </p:nvSpPr>
        <p:spPr/>
        <p:txBody>
          <a:bodyPr/>
          <a:lstStyle/>
          <a:p>
            <a:r>
              <a:rPr lang="en-US"/>
              <a:t>Click to edit Master title style</a:t>
            </a:r>
            <a:endParaRPr lang="en-GB"/>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buSzPct val="110000"/>
              <a:buFont typeface="Arial" panose="020B0604020202020204" pitchFamily="34" charset="0"/>
              <a:buChar char="•"/>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0" name="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3992"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defRPr lang="en-GB" sz="1400" kern="1200" dirty="0">
                <a:solidFill>
                  <a:schemeClr val="tx1"/>
                </a:solidFill>
                <a:latin typeface="+mn-lt"/>
                <a:ea typeface="+mn-ea"/>
                <a:cs typeface="+mn-cs"/>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3063252715"/>
      </p:ext>
    </p:extLst>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Quote style 1">
    <p:bg>
      <p:bgPr>
        <a:gradFill>
          <a:gsLst>
            <a:gs pos="24000">
              <a:schemeClr val="accent1">
                <a:lumMod val="35000"/>
              </a:schemeClr>
            </a:gs>
            <a:gs pos="100000">
              <a:schemeClr val="accent1"/>
            </a:gs>
          </a:gsLst>
          <a:lin ang="13500000" scaled="0"/>
        </a:gradFill>
        <a:effectLst/>
      </p:bgPr>
    </p:bg>
    <p:spTree>
      <p:nvGrpSpPr>
        <p:cNvPr id="1" name=""/>
        <p:cNvGrpSpPr/>
        <p:nvPr/>
      </p:nvGrpSpPr>
      <p:grpSpPr>
        <a:xfrm>
          <a:off x="0" y="0"/>
          <a:ext cx="0" cy="0"/>
          <a:chOff x="0" y="0"/>
          <a:chExt cx="0" cy="0"/>
        </a:xfrm>
      </p:grpSpPr>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3008550" y="2313873"/>
            <a:ext cx="7524198" cy="2636591"/>
          </a:xfrm>
          <a:prstGeom prst="rect">
            <a:avLst/>
          </a:prstGeom>
        </p:spPr>
        <p:txBody>
          <a:bodyPr anchor="t">
            <a:normAutofit/>
          </a:bodyPr>
          <a:lstStyle>
            <a:lvl1pPr marL="0" indent="0">
              <a:buNone/>
              <a:defRPr sz="3200">
                <a:solidFill>
                  <a:schemeClr val="bg1"/>
                </a:solidFill>
              </a:defRPr>
            </a:lvl1pPr>
          </a:lstStyle>
          <a:p>
            <a:pPr lvl="0"/>
            <a:r>
              <a:rPr lang="en-GB" dirty="0"/>
              <a:t>Insert your quote here</a:t>
            </a:r>
          </a:p>
        </p:txBody>
      </p:sp>
      <p:sp>
        <p:nvSpPr>
          <p:cNvPr id="5" name="Triangle">
            <a:extLst>
              <a:ext uri="{FF2B5EF4-FFF2-40B4-BE49-F238E27FC236}">
                <a16:creationId xmlns:a16="http://schemas.microsoft.com/office/drawing/2014/main" id="{92369341-2A1C-B6BE-3FEC-A2BEC04F6AA8}"/>
              </a:ext>
              <a:ext uri="{C183D7F6-B498-43B3-948B-1728B52AA6E4}">
                <adec:decorative xmlns:adec="http://schemas.microsoft.com/office/drawing/2017/decorative" val="1"/>
              </a:ext>
            </a:extLst>
          </p:cNvPr>
          <p:cNvSpPr/>
          <p:nvPr userDrawn="1"/>
        </p:nvSpPr>
        <p:spPr bwMode="auto">
          <a:xfrm rot="5400000">
            <a:off x="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9" name="Classification">
            <a:extLst>
              <a:ext uri="{FF2B5EF4-FFF2-40B4-BE49-F238E27FC236}">
                <a16:creationId xmlns:a16="http://schemas.microsoft.com/office/drawing/2014/main" id="{87AAF9A5-97ED-3121-02DE-E041C61DC066}"/>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8" name="Slide Number">
            <a:extLst>
              <a:ext uri="{FF2B5EF4-FFF2-40B4-BE49-F238E27FC236}">
                <a16:creationId xmlns:a16="http://schemas.microsoft.com/office/drawing/2014/main" id="{D37E2842-3D57-CC10-EC4F-9181EFE34C2A}"/>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pic>
        <p:nvPicPr>
          <p:cNvPr id="3" name="Ipsos Logo">
            <a:extLst>
              <a:ext uri="{FF2B5EF4-FFF2-40B4-BE49-F238E27FC236}">
                <a16:creationId xmlns:a16="http://schemas.microsoft.com/office/drawing/2014/main" id="{2B071C74-0F19-EA2F-036E-1B05F328FC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4137760289"/>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style 3">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bwMode="white">
          <a:xfrm>
            <a:off x="450000" y="811950"/>
            <a:ext cx="5407103" cy="3742438"/>
          </a:xfrm>
        </p:spPr>
        <p:txBody>
          <a:bodyPr anchor="t"/>
          <a:lstStyle>
            <a:lvl1pPr>
              <a:defRPr sz="3600" cap="none" spc="0" baseline="0">
                <a:solidFill>
                  <a:schemeClr val="bg1"/>
                </a:solidFill>
                <a:latin typeface="+mn-lt"/>
              </a:defRPr>
            </a:lvl1pPr>
          </a:lstStyle>
          <a:p>
            <a:r>
              <a:rPr lang="en-GB" dirty="0"/>
              <a:t>Summary text background image (text can be recoloured depending on image colour)</a:t>
            </a:r>
            <a:endParaRPr lang="fr-FR" dirty="0"/>
          </a:p>
        </p:txBody>
      </p:sp>
      <p:sp>
        <p:nvSpPr>
          <p:cNvPr id="4" name="Picture Placeholder">
            <a:extLst>
              <a:ext uri="{FF2B5EF4-FFF2-40B4-BE49-F238E27FC236}">
                <a16:creationId xmlns:a16="http://schemas.microsoft.com/office/drawing/2014/main" id="{A8B69072-8F91-57EB-1C5E-B1807F844055}"/>
              </a:ext>
              <a:ext uri="{C183D7F6-B498-43B3-948B-1728B52AA6E4}">
                <adec:decorative xmlns:adec="http://schemas.microsoft.com/office/drawing/2017/decorative" val="1"/>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733800 h 6858000"/>
              <a:gd name="connsiteX3" fmla="*/ 90678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733800"/>
                </a:lnTo>
                <a:lnTo>
                  <a:pt x="90678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icon in centre to add image</a:t>
            </a:r>
            <a:br>
              <a:rPr lang="en-GB" dirty="0"/>
            </a:br>
            <a:r>
              <a:rPr lang="en-GB" dirty="0"/>
              <a:t>Send image to back so elements show on the page</a:t>
            </a:r>
          </a:p>
          <a:p>
            <a:pPr lvl="0" algn="ctr"/>
            <a:endParaRPr lang="en-GB" dirty="0"/>
          </a:p>
          <a:p>
            <a:pPr lvl="0" algn="ctr"/>
            <a:endParaRPr lang="en-GB" dirty="0"/>
          </a:p>
          <a:p>
            <a:pPr lvl="0" algn="ctr"/>
            <a:endParaRPr lang="en-GB" dirty="0"/>
          </a:p>
        </p:txBody>
      </p:sp>
      <p:pic>
        <p:nvPicPr>
          <p:cNvPr id="6" name="Ipsos Logo">
            <a:extLst>
              <a:ext uri="{FF2B5EF4-FFF2-40B4-BE49-F238E27FC236}">
                <a16:creationId xmlns:a16="http://schemas.microsoft.com/office/drawing/2014/main" id="{52B28BDF-4159-E6C3-47E8-C045FBADA5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154474385"/>
      </p:ext>
    </p:extLst>
  </p:cSld>
  <p:clrMapOvr>
    <a:masterClrMapping/>
  </p:clrMapOvr>
  <p:hf hdr="0" ftr="0" dt="0"/>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Full bleed image layout">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A0EF3274-3DAF-E90F-9AC0-22CB0B64614D}"/>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lgn="ctr">
              <a:defRPr lang="en-GB"/>
            </a:lvl1pPr>
          </a:lstStyle>
          <a:p>
            <a:pPr lvl="0"/>
            <a:br>
              <a:rPr lang="en-US" dirty="0"/>
            </a:br>
            <a:br>
              <a:rPr lang="en-US" dirty="0"/>
            </a:br>
            <a:br>
              <a:rPr lang="en-US" dirty="0"/>
            </a:br>
            <a:br>
              <a:rPr lang="en-US" dirty="0"/>
            </a:br>
            <a:br>
              <a:rPr lang="en-US" dirty="0"/>
            </a:br>
            <a:r>
              <a:rPr lang="en-US" dirty="0"/>
              <a:t>Click icon to add picture</a:t>
            </a:r>
            <a:endParaRPr lang="en-GB" dirty="0"/>
          </a:p>
        </p:txBody>
      </p:sp>
    </p:spTree>
    <p:extLst>
      <p:ext uri="{BB962C8B-B14F-4D97-AF65-F5344CB8AC3E}">
        <p14:creationId xmlns:p14="http://schemas.microsoft.com/office/powerpoint/2010/main" val="280862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leed video layout">
    <p:spTree>
      <p:nvGrpSpPr>
        <p:cNvPr id="1" name=""/>
        <p:cNvGrpSpPr/>
        <p:nvPr/>
      </p:nvGrpSpPr>
      <p:grpSpPr>
        <a:xfrm>
          <a:off x="0" y="0"/>
          <a:ext cx="0" cy="0"/>
          <a:chOff x="0" y="0"/>
          <a:chExt cx="0" cy="0"/>
        </a:xfrm>
      </p:grpSpPr>
      <p:sp>
        <p:nvSpPr>
          <p:cNvPr id="4" name="Media Placeholder">
            <a:extLst>
              <a:ext uri="{FF2B5EF4-FFF2-40B4-BE49-F238E27FC236}">
                <a16:creationId xmlns:a16="http://schemas.microsoft.com/office/drawing/2014/main" id="{F33785E0-DBDC-A691-50F6-D30517E18DC3}"/>
              </a:ext>
              <a:ext uri="{C183D7F6-B498-43B3-948B-1728B52AA6E4}">
                <adec:decorative xmlns:adec="http://schemas.microsoft.com/office/drawing/2017/decorative" val="1"/>
              </a:ext>
            </a:extLst>
          </p:cNvPr>
          <p:cNvSpPr>
            <a:spLocks noGrp="1"/>
          </p:cNvSpPr>
          <p:nvPr>
            <p:ph type="media"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defRPr lang="en-GB"/>
            </a:lvl1pPr>
          </a:lstStyle>
          <a:p>
            <a:pPr lvl="0" algn="ctr"/>
            <a:br>
              <a:rPr lang="en-GB" dirty="0"/>
            </a:br>
            <a:br>
              <a:rPr lang="en-GB" dirty="0"/>
            </a:br>
            <a:br>
              <a:rPr lang="en-GB" dirty="0"/>
            </a:br>
            <a:br>
              <a:rPr lang="en-GB" dirty="0"/>
            </a:br>
            <a:br>
              <a:rPr lang="en-GB" dirty="0"/>
            </a:br>
            <a:br>
              <a:rPr lang="en-GB" dirty="0"/>
            </a:br>
            <a:r>
              <a:rPr lang="en-GB" dirty="0"/>
              <a:t>Full bleed video layout</a:t>
            </a:r>
          </a:p>
        </p:txBody>
      </p:sp>
    </p:spTree>
    <p:extLst>
      <p:ext uri="{BB962C8B-B14F-4D97-AF65-F5344CB8AC3E}">
        <p14:creationId xmlns:p14="http://schemas.microsoft.com/office/powerpoint/2010/main" val="4245484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and diagram">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4E7DB10B-B766-4A3C-BABF-17B2D91DB2CE}"/>
              </a:ext>
              <a:ext uri="{C183D7F6-B498-43B3-948B-1728B52AA6E4}">
                <adec:decorative xmlns:adec="http://schemas.microsoft.com/office/drawing/2017/decorative" val="0"/>
              </a:ext>
            </a:extLst>
          </p:cNvPr>
          <p:cNvSpPr>
            <a:spLocks noGrp="1"/>
          </p:cNvSpPr>
          <p:nvPr>
            <p:ph type="title"/>
          </p:nvPr>
        </p:nvSpPr>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 uri="{C183D7F6-B498-43B3-948B-1728B52AA6E4}">
                <adec:decorative xmlns:adec="http://schemas.microsoft.com/office/drawing/2017/decorative" val="0"/>
              </a:ext>
            </a:extLst>
          </p:cNvPr>
          <p:cNvSpPr>
            <a:spLocks noGrp="1"/>
          </p:cNvSpPr>
          <p:nvPr>
            <p:ph idx="1" hasCustomPrompt="1"/>
          </p:nvPr>
        </p:nvSpPr>
        <p:spPr>
          <a:xfrm>
            <a:off x="450001" y="1792800"/>
            <a:ext cx="2591650" cy="3876675"/>
          </a:xfrm>
          <a:prstGeom prst="rect">
            <a:avLst/>
          </a:prstGeom>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8" name="Chart / Diagram">
            <a:extLst>
              <a:ext uri="{FF2B5EF4-FFF2-40B4-BE49-F238E27FC236}">
                <a16:creationId xmlns:a16="http://schemas.microsoft.com/office/drawing/2014/main" id="{08D894DB-FF91-4B8E-8C44-72A8DC9940DE}"/>
              </a:ext>
              <a:ext uri="{C183D7F6-B498-43B3-948B-1728B52AA6E4}">
                <adec:decorative xmlns:adec="http://schemas.microsoft.com/office/drawing/2017/decorative" val="0"/>
              </a:ext>
            </a:extLst>
          </p:cNvPr>
          <p:cNvSpPr>
            <a:spLocks noGrp="1"/>
          </p:cNvSpPr>
          <p:nvPr>
            <p:ph sz="quarter" idx="19" hasCustomPrompt="1"/>
          </p:nvPr>
        </p:nvSpPr>
        <p:spPr>
          <a:xfrm>
            <a:off x="3355975" y="1792800"/>
            <a:ext cx="8410071" cy="3877200"/>
          </a:xfrm>
          <a:prstGeom prst="rect">
            <a:avLst/>
          </a:prstGeom>
          <a:solidFill>
            <a:schemeClr val="bg1">
              <a:lumMod val="95000"/>
            </a:schemeClr>
          </a:solidFill>
        </p:spPr>
        <p:txBody>
          <a:bodyPr/>
          <a:lstStyle>
            <a:lvl1pPr>
              <a:defRPr sz="1400"/>
            </a:lvl1pPr>
            <a:lvl2pPr>
              <a:defRPr sz="1200"/>
            </a:lvl2pPr>
            <a:lvl3pPr>
              <a:defRPr sz="1200"/>
            </a:lvl3pPr>
            <a:lvl4pPr>
              <a:defRPr sz="1200"/>
            </a:lvl4pPr>
            <a:lvl5pPr>
              <a:defRPr sz="1200"/>
            </a:lvl5pPr>
          </a:lstStyle>
          <a:p>
            <a:pPr lvl="0"/>
            <a:r>
              <a:rPr lang="en-US" dirty="0"/>
              <a:t>Insert diagram or visual content here</a:t>
            </a:r>
          </a:p>
        </p:txBody>
      </p:sp>
      <p:sp>
        <p:nvSpPr>
          <p:cNvPr id="11" name="Base &amp; Source">
            <a:extLst>
              <a:ext uri="{FF2B5EF4-FFF2-40B4-BE49-F238E27FC236}">
                <a16:creationId xmlns:a16="http://schemas.microsoft.com/office/drawing/2014/main" id="{C52F8B06-1F56-44E1-9BCB-34E6B0549078}"/>
              </a:ext>
            </a:extLst>
          </p:cNvPr>
          <p:cNvSpPr>
            <a:spLocks noGrp="1"/>
          </p:cNvSpPr>
          <p:nvPr>
            <p:ph type="body" sz="quarter" idx="18" hasCustomPrompt="1"/>
          </p:nvPr>
        </p:nvSpPr>
        <p:spPr>
          <a:xfrm>
            <a:off x="452897" y="5823783"/>
            <a:ext cx="11277975" cy="124906"/>
          </a:xfrm>
          <a:prstGeom prst="rect">
            <a:avLst/>
          </a:prstGeo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Tree>
    <p:extLst>
      <p:ext uri="{BB962C8B-B14F-4D97-AF65-F5344CB8AC3E}">
        <p14:creationId xmlns:p14="http://schemas.microsoft.com/office/powerpoint/2010/main" val="4256964696"/>
      </p:ext>
    </p:extLst>
  </p:cSld>
  <p:clrMapOvr>
    <a:masterClrMapping/>
  </p:clrMapOvr>
  <p:hf hdr="0" ftr="0" dt="0"/>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lear">
    <p:spTree>
      <p:nvGrpSpPr>
        <p:cNvPr id="1" name=""/>
        <p:cNvGrpSpPr/>
        <p:nvPr/>
      </p:nvGrpSpPr>
      <p:grpSpPr>
        <a:xfrm>
          <a:off x="0" y="0"/>
          <a:ext cx="0" cy="0"/>
          <a:chOff x="0" y="0"/>
          <a:chExt cx="0" cy="0"/>
        </a:xfrm>
      </p:grpSpPr>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dirty="0"/>
              <a:t>  </a:t>
            </a:r>
          </a:p>
        </p:txBody>
      </p:sp>
      <p:sp>
        <p:nvSpPr>
          <p:cNvPr id="6" name="Title 5" descr="Header">
            <a:extLst>
              <a:ext uri="{FF2B5EF4-FFF2-40B4-BE49-F238E27FC236}">
                <a16:creationId xmlns:a16="http://schemas.microsoft.com/office/drawing/2014/main" id="{DB4D717C-E4C3-4FDF-8607-B34CB4CA1B3D}"/>
              </a:ext>
            </a:extLst>
          </p:cNvPr>
          <p:cNvSpPr>
            <a:spLocks noGrp="1"/>
          </p:cNvSpPr>
          <p:nvPr>
            <p:ph type="title"/>
          </p:nvPr>
        </p:nvSpPr>
        <p:spPr/>
        <p:txBody>
          <a:bodyPr/>
          <a:lstStyle/>
          <a:p>
            <a:r>
              <a:rPr lang="en-US"/>
              <a:t>Click to edit Master title style</a:t>
            </a:r>
            <a:endParaRPr lang="en-GB"/>
          </a:p>
        </p:txBody>
      </p:sp>
      <p:sp>
        <p:nvSpPr>
          <p:cNvPr id="12" name="Base">
            <a:extLst>
              <a:ext uri="{FF2B5EF4-FFF2-40B4-BE49-F238E27FC236}">
                <a16:creationId xmlns:a16="http://schemas.microsoft.com/office/drawing/2014/main" id="{8D548BC7-F2C8-4852-8FA1-19ABB02F1BD5}"/>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Tree>
    <p:extLst>
      <p:ext uri="{BB962C8B-B14F-4D97-AF65-F5344CB8AC3E}">
        <p14:creationId xmlns:p14="http://schemas.microsoft.com/office/powerpoint/2010/main" val="274814515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Cover1">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1999" y="1350000"/>
            <a:ext cx="5825926" cy="715669"/>
          </a:xfrm>
        </p:spPr>
        <p:txBody>
          <a:bodyPr/>
          <a:lstStyle>
            <a:lvl1pPr>
              <a:defRPr sz="4800" cap="all" baseline="0">
                <a:solidFill>
                  <a:schemeClr val="bg1"/>
                </a:solidFill>
                <a:latin typeface="+mj-lt"/>
              </a:defRPr>
            </a:lvl1pPr>
          </a:lstStyle>
          <a:p>
            <a:r>
              <a:rPr lang="en-US" dirty="0"/>
              <a:t>CLICK TO EDIT MASTER TITLE STYLE</a:t>
            </a:r>
            <a:endParaRPr lang="en-GB" dirty="0"/>
          </a:p>
        </p:txBody>
      </p:sp>
      <p:sp>
        <p:nvSpPr>
          <p:cNvPr id="5" name="Subtitle">
            <a:extLst>
              <a:ext uri="{FF2B5EF4-FFF2-40B4-BE49-F238E27FC236}">
                <a16:creationId xmlns:a16="http://schemas.microsoft.com/office/drawing/2014/main" id="{6C551072-26BC-6754-FFC3-623433564F20}"/>
              </a:ext>
            </a:extLst>
          </p:cNvPr>
          <p:cNvSpPr>
            <a:spLocks noGrp="1"/>
          </p:cNvSpPr>
          <p:nvPr>
            <p:ph type="body" sz="quarter" idx="12" hasCustomPrompt="1"/>
          </p:nvPr>
        </p:nvSpPr>
        <p:spPr>
          <a:xfrm>
            <a:off x="431800" y="3494989"/>
            <a:ext cx="3851275"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oAutofit/>
          </a:bodyPr>
          <a:lstStyle>
            <a:lvl1pPr>
              <a:defRPr lang="en-GB"/>
            </a:lvl1pPr>
          </a:lstStyle>
          <a:p>
            <a:pPr lvl="0"/>
            <a:r>
              <a:rPr lang="en-US"/>
              <a:t>Click icon to add picture</a:t>
            </a:r>
            <a:endParaRPr lang="en-GB" dirty="0"/>
          </a:p>
        </p:txBody>
      </p:sp>
    </p:spTree>
    <p:extLst>
      <p:ext uri="{BB962C8B-B14F-4D97-AF65-F5344CB8AC3E}">
        <p14:creationId xmlns:p14="http://schemas.microsoft.com/office/powerpoint/2010/main" val="24439905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images_3_summaries">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DB5751CC-11B5-48AF-83ED-77DBABCFF9A3}"/>
              </a:ext>
            </a:extLst>
          </p:cNvPr>
          <p:cNvSpPr>
            <a:spLocks noGrp="1"/>
          </p:cNvSpPr>
          <p:nvPr>
            <p:ph type="title"/>
          </p:nvPr>
        </p:nvSpPr>
        <p:spPr/>
        <p:txBody>
          <a:bodyPr/>
          <a:lstStyle/>
          <a:p>
            <a:r>
              <a:rPr lang="en-US"/>
              <a:t>Click to edit Master title style</a:t>
            </a:r>
            <a:endParaRPr lang="en-GB"/>
          </a:p>
        </p:txBody>
      </p:sp>
      <p:sp>
        <p:nvSpPr>
          <p:cNvPr id="17" name="Subtitle">
            <a:extLst>
              <a:ext uri="{FF2B5EF4-FFF2-40B4-BE49-F238E27FC236}">
                <a16:creationId xmlns:a16="http://schemas.microsoft.com/office/drawing/2014/main" id="{0665A03E-1A5A-4860-A19A-E8030E5810F5}"/>
              </a:ext>
            </a:extLst>
          </p:cNvPr>
          <p:cNvSpPr>
            <a:spLocks noGrp="1"/>
          </p:cNvSpPr>
          <p:nvPr>
            <p:ph type="body" sz="quarter" idx="15" hasCustomPrompt="1"/>
          </p:nvPr>
        </p:nvSpPr>
        <p:spPr>
          <a:xfrm>
            <a:off x="449999" y="1241781"/>
            <a:ext cx="9341699"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8" name="Photo 1">
            <a:extLst>
              <a:ext uri="{FF2B5EF4-FFF2-40B4-BE49-F238E27FC236}">
                <a16:creationId xmlns:a16="http://schemas.microsoft.com/office/drawing/2014/main" id="{2C876A0F-342B-4DA5-8F94-BF6769465718}"/>
              </a:ext>
              <a:ext uri="{C183D7F6-B498-43B3-948B-1728B52AA6E4}">
                <adec:decorative xmlns:adec="http://schemas.microsoft.com/office/drawing/2017/decorative" val="1"/>
              </a:ext>
            </a:extLst>
          </p:cNvPr>
          <p:cNvSpPr>
            <a:spLocks noGrp="1"/>
          </p:cNvSpPr>
          <p:nvPr>
            <p:ph type="pic" sz="quarter" idx="21" hasCustomPrompt="1"/>
          </p:nvPr>
        </p:nvSpPr>
        <p:spPr>
          <a:xfrm>
            <a:off x="450000" y="1792702"/>
            <a:ext cx="3524250" cy="2140354"/>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4113075"/>
            <a:ext cx="3524400" cy="1835288"/>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3" name="Photo 2">
            <a:extLst>
              <a:ext uri="{FF2B5EF4-FFF2-40B4-BE49-F238E27FC236}">
                <a16:creationId xmlns:a16="http://schemas.microsoft.com/office/drawing/2014/main" id="{7070F8B1-6374-4DE4-83A4-24EB778E4BFB}"/>
              </a:ext>
              <a:ext uri="{C183D7F6-B498-43B3-948B-1728B52AA6E4}">
                <adec:decorative xmlns:adec="http://schemas.microsoft.com/office/drawing/2017/decorative" val="1"/>
              </a:ext>
            </a:extLst>
          </p:cNvPr>
          <p:cNvSpPr>
            <a:spLocks noGrp="1"/>
          </p:cNvSpPr>
          <p:nvPr>
            <p:ph type="pic" sz="quarter" idx="22" hasCustomPrompt="1"/>
          </p:nvPr>
        </p:nvSpPr>
        <p:spPr>
          <a:xfrm>
            <a:off x="4336915" y="1792702"/>
            <a:ext cx="3524250" cy="2140354"/>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5" name="Placeholder 2">
            <a:extLst>
              <a:ext uri="{FF2B5EF4-FFF2-40B4-BE49-F238E27FC236}">
                <a16:creationId xmlns:a16="http://schemas.microsoft.com/office/drawing/2014/main" id="{2D6D46A2-3813-48AC-B44F-11FED09C9607}"/>
              </a:ext>
            </a:extLst>
          </p:cNvPr>
          <p:cNvSpPr>
            <a:spLocks noGrp="1"/>
          </p:cNvSpPr>
          <p:nvPr>
            <p:ph idx="24" hasCustomPrompt="1"/>
          </p:nvPr>
        </p:nvSpPr>
        <p:spPr>
          <a:xfrm>
            <a:off x="4336840" y="4113075"/>
            <a:ext cx="3524400" cy="1835288"/>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4" name="Photo 3">
            <a:extLst>
              <a:ext uri="{FF2B5EF4-FFF2-40B4-BE49-F238E27FC236}">
                <a16:creationId xmlns:a16="http://schemas.microsoft.com/office/drawing/2014/main" id="{CD7B20FE-529A-4CC3-951B-D284276AB0E8}"/>
              </a:ext>
              <a:ext uri="{C183D7F6-B498-43B3-948B-1728B52AA6E4}">
                <adec:decorative xmlns:adec="http://schemas.microsoft.com/office/drawing/2017/decorative" val="1"/>
              </a:ext>
            </a:extLst>
          </p:cNvPr>
          <p:cNvSpPr>
            <a:spLocks noGrp="1"/>
          </p:cNvSpPr>
          <p:nvPr>
            <p:ph type="pic" sz="quarter" idx="23" hasCustomPrompt="1"/>
          </p:nvPr>
        </p:nvSpPr>
        <p:spPr>
          <a:xfrm>
            <a:off x="8224838" y="1792702"/>
            <a:ext cx="3524250" cy="2140354"/>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6" name="Placeholder 3">
            <a:extLst>
              <a:ext uri="{FF2B5EF4-FFF2-40B4-BE49-F238E27FC236}">
                <a16:creationId xmlns:a16="http://schemas.microsoft.com/office/drawing/2014/main" id="{912710EB-D5BC-4555-8C11-D849D8A58199}"/>
              </a:ext>
            </a:extLst>
          </p:cNvPr>
          <p:cNvSpPr>
            <a:spLocks noGrp="1"/>
          </p:cNvSpPr>
          <p:nvPr>
            <p:ph idx="25" hasCustomPrompt="1"/>
          </p:nvPr>
        </p:nvSpPr>
        <p:spPr>
          <a:xfrm>
            <a:off x="8224838" y="4113075"/>
            <a:ext cx="3524400" cy="1835288"/>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9" name="Slide Number">
            <a:extLst>
              <a:ext uri="{FF2B5EF4-FFF2-40B4-BE49-F238E27FC236}">
                <a16:creationId xmlns:a16="http://schemas.microsoft.com/office/drawing/2014/main" id="{910CBFE0-EF29-4283-82C0-7BE87FF8BF3C}"/>
              </a:ext>
              <a:ext uri="{C183D7F6-B498-43B3-948B-1728B52AA6E4}">
                <adec:decorative xmlns:adec="http://schemas.microsoft.com/office/drawing/2017/decorative" val="1"/>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780705738"/>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p:nvPr>
        </p:nvSpPr>
        <p:spPr>
          <a:xfrm>
            <a:off x="432000" y="1350000"/>
            <a:ext cx="6095800" cy="1610016"/>
          </a:xfrm>
        </p:spPr>
        <p:txBody>
          <a:bodyPr/>
          <a:lstStyle>
            <a:lvl1pPr>
              <a:defRPr sz="4800" cap="all" baseline="0">
                <a:solidFill>
                  <a:schemeClr val="bg1"/>
                </a:solidFill>
                <a:latin typeface="+mj-lt"/>
              </a:defRPr>
            </a:lvl1pPr>
          </a:lstStyle>
          <a:p>
            <a:r>
              <a:rPr lang="en-US"/>
              <a:t>Click to edit Master title style</a:t>
            </a:r>
            <a:endParaRPr lang="en-GB" dirty="0"/>
          </a:p>
        </p:txBody>
      </p:sp>
      <p:sp>
        <p:nvSpPr>
          <p:cNvPr id="17" name="Subtitle">
            <a:extLst>
              <a:ext uri="{FF2B5EF4-FFF2-40B4-BE49-F238E27FC236}">
                <a16:creationId xmlns:a16="http://schemas.microsoft.com/office/drawing/2014/main" id="{1C3EC48E-82FF-AD78-A375-4569D055911C}"/>
              </a:ext>
            </a:extLst>
          </p:cNvPr>
          <p:cNvSpPr>
            <a:spLocks noGrp="1"/>
          </p:cNvSpPr>
          <p:nvPr>
            <p:ph type="body" sz="quarter" idx="11" hasCustomPrompt="1"/>
          </p:nvPr>
        </p:nvSpPr>
        <p:spPr>
          <a:xfrm>
            <a:off x="4318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11" name="Chapter Number">
            <a:extLst>
              <a:ext uri="{FF2B5EF4-FFF2-40B4-BE49-F238E27FC236}">
                <a16:creationId xmlns:a16="http://schemas.microsoft.com/office/drawing/2014/main" id="{7066FE41-55CD-1D44-7ED7-B1E742AF1832}"/>
              </a:ext>
              <a:ext uri="{C183D7F6-B498-43B3-948B-1728B52AA6E4}">
                <adec:decorative xmlns:adec="http://schemas.microsoft.com/office/drawing/2017/decorative" val="1"/>
              </a:ext>
            </a:extLst>
          </p:cNvPr>
          <p:cNvSpPr>
            <a:spLocks noGrp="1"/>
          </p:cNvSpPr>
          <p:nvPr>
            <p:ph type="body" sz="quarter" idx="10" hasCustomPrompt="1"/>
          </p:nvPr>
        </p:nvSpPr>
        <p:spPr>
          <a:xfrm>
            <a:off x="9148762" y="1032463"/>
            <a:ext cx="2600325" cy="1820863"/>
          </a:xfrm>
          <a:prstGeom prst="rect">
            <a:avLst/>
          </a:prstGeom>
        </p:spPr>
        <p:txBody>
          <a:bodyPr/>
          <a:lstStyle>
            <a:lvl1pPr algn="ctr">
              <a:lnSpc>
                <a:spcPct val="100000"/>
              </a:lnSpc>
              <a:spcBef>
                <a:spcPts val="0"/>
              </a:spcBef>
              <a:spcAft>
                <a:spcPts val="0"/>
              </a:spcAft>
              <a:defRPr sz="11700" b="1">
                <a:solidFill>
                  <a:schemeClr val="bg1"/>
                </a:solidFill>
              </a:defRPr>
            </a:lvl1pPr>
          </a:lstStyle>
          <a:p>
            <a:pPr lvl="0"/>
            <a:r>
              <a:rPr lang="en-US" dirty="0"/>
              <a:t>##</a:t>
            </a:r>
          </a:p>
        </p:txBody>
      </p:sp>
      <p:sp>
        <p:nvSpPr>
          <p:cNvPr id="3" name="Triangle">
            <a:extLst>
              <a:ext uri="{FF2B5EF4-FFF2-40B4-BE49-F238E27FC236}">
                <a16:creationId xmlns:a16="http://schemas.microsoft.com/office/drawing/2014/main" id="{A47BBA45-30B2-1AE1-4D29-166B974CDEE5}"/>
              </a:ext>
              <a:ext uri="{C183D7F6-B498-43B3-948B-1728B52AA6E4}">
                <adec:decorative xmlns:adec="http://schemas.microsoft.com/office/drawing/2017/decorative" val="1"/>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6" name="Classification">
            <a:extLst>
              <a:ext uri="{FF2B5EF4-FFF2-40B4-BE49-F238E27FC236}">
                <a16:creationId xmlns:a16="http://schemas.microsoft.com/office/drawing/2014/main" id="{FDD80340-4635-16C0-216B-A823C681F101}"/>
              </a:ext>
              <a:ext uri="{C183D7F6-B498-43B3-948B-1728B52AA6E4}">
                <adec:decorative xmlns:adec="http://schemas.microsoft.com/office/drawing/2017/decorative" val="1"/>
              </a:ext>
            </a:extLst>
          </p:cNvPr>
          <p:cNvSpPr txBox="1">
            <a:spLocks/>
          </p:cNvSpPr>
          <p:nvPr userDrawn="1"/>
        </p:nvSpPr>
        <p:spPr>
          <a:xfrm>
            <a:off x="440938" y="6497329"/>
            <a:ext cx="4346962"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14" name="Slide Number">
            <a:extLst>
              <a:ext uri="{FF2B5EF4-FFF2-40B4-BE49-F238E27FC236}">
                <a16:creationId xmlns:a16="http://schemas.microsoft.com/office/drawing/2014/main" id="{72396438-1F17-18D4-E6ED-2C81438578DE}"/>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pic>
        <p:nvPicPr>
          <p:cNvPr id="5" name="Ipsos Logo">
            <a:extLst>
              <a:ext uri="{FF2B5EF4-FFF2-40B4-BE49-F238E27FC236}">
                <a16:creationId xmlns:a16="http://schemas.microsoft.com/office/drawing/2014/main" id="{0B670EF9-49DC-A59C-6B97-BFCFA58E272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4183611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1999" y="1350000"/>
            <a:ext cx="5825925" cy="715669"/>
          </a:xfrm>
        </p:spPr>
        <p:txBody>
          <a:bodyPr/>
          <a:lstStyle>
            <a:lvl1pPr>
              <a:defRPr sz="4800" cap="all" baseline="0">
                <a:solidFill>
                  <a:schemeClr val="tx1"/>
                </a:solidFill>
                <a:latin typeface="+mj-lt"/>
              </a:defRPr>
            </a:lvl1pPr>
          </a:lstStyle>
          <a:p>
            <a:r>
              <a:rPr lang="en-US" dirty="0"/>
              <a:t>CLICK TO EDIT MASTER TITLE STYLE</a:t>
            </a:r>
            <a:endParaRPr lang="en-GB" dirty="0"/>
          </a:p>
        </p:txBody>
      </p:sp>
      <p:sp>
        <p:nvSpPr>
          <p:cNvPr id="5" name="Subtitle">
            <a:extLst>
              <a:ext uri="{FF2B5EF4-FFF2-40B4-BE49-F238E27FC236}">
                <a16:creationId xmlns:a16="http://schemas.microsoft.com/office/drawing/2014/main" id="{8CDCDA0A-C736-B40F-7E80-2D0FC7024AC3}"/>
              </a:ext>
            </a:extLst>
          </p:cNvPr>
          <p:cNvSpPr>
            <a:spLocks noGrp="1"/>
          </p:cNvSpPr>
          <p:nvPr>
            <p:ph type="body" sz="quarter" idx="12" hasCustomPrompt="1"/>
          </p:nvPr>
        </p:nvSpPr>
        <p:spPr>
          <a:xfrm>
            <a:off x="431799" y="3494989"/>
            <a:ext cx="3851275" cy="1274763"/>
          </a:xfrm>
          <a:prstGeom prst="rect">
            <a:avLst/>
          </a:prstGeom>
        </p:spPr>
        <p:txBody>
          <a:bodyPr/>
          <a:lstStyle>
            <a:lvl1pPr>
              <a:defRPr sz="2000">
                <a:solidFill>
                  <a:schemeClr val="tx1"/>
                </a:solidFill>
              </a:defRPr>
            </a:lvl1pPr>
            <a:lvl2pPr marL="0" indent="0">
              <a:buNone/>
              <a:defRPr/>
            </a:lvl2pPr>
          </a:lstStyle>
          <a:p>
            <a:pPr lvl="0"/>
            <a:r>
              <a:rPr lang="en-US" dirty="0"/>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oAutofit/>
          </a:bodyPr>
          <a:lstStyle>
            <a:lvl1pPr>
              <a:defRPr lang="en-GB"/>
            </a:lvl1pPr>
          </a:lstStyle>
          <a:p>
            <a:pPr lvl="0"/>
            <a:r>
              <a:rPr lang="en-US"/>
              <a:t>Click icon to add picture</a:t>
            </a:r>
            <a:endParaRPr lang="en-GB" dirty="0"/>
          </a:p>
        </p:txBody>
      </p:sp>
      <p:sp>
        <p:nvSpPr>
          <p:cNvPr id="3" name="Classification">
            <a:extLst>
              <a:ext uri="{FF2B5EF4-FFF2-40B4-BE49-F238E27FC236}">
                <a16:creationId xmlns:a16="http://schemas.microsoft.com/office/drawing/2014/main" id="{268034F8-D9C2-8C58-D3F0-75FD7B94D914}"/>
              </a:ext>
              <a:ext uri="{C183D7F6-B498-43B3-948B-1728B52AA6E4}">
                <adec:decorative xmlns:adec="http://schemas.microsoft.com/office/drawing/2017/decorative" val="1"/>
              </a:ext>
            </a:extLst>
          </p:cNvPr>
          <p:cNvSpPr txBox="1">
            <a:spLocks/>
          </p:cNvSpPr>
          <p:nvPr/>
        </p:nvSpPr>
        <p:spPr>
          <a:xfrm>
            <a:off x="440938" y="6297275"/>
            <a:ext cx="1540262" cy="323165"/>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dirty="0">
                <a:solidFill>
                  <a:schemeClr val="tx1"/>
                </a:solidFill>
                <a:effectLst/>
              </a:rPr>
              <a:t>© Ipsos | Doc Name | </a:t>
            </a:r>
            <a:r>
              <a:rPr lang="en-GB" sz="600" dirty="0">
                <a:solidFill>
                  <a:schemeClr val="tx1"/>
                </a:solidFill>
                <a:effectLst/>
              </a:rPr>
              <a:t>Month</a:t>
            </a:r>
            <a:r>
              <a:rPr lang="en-GB" sz="700" dirty="0">
                <a:solidFill>
                  <a:schemeClr val="tx1"/>
                </a:solidFill>
                <a:effectLst/>
              </a:rPr>
              <a:t> Year | Version # | Public | Internal/Client Use Only | Strictly Confidential</a:t>
            </a:r>
          </a:p>
        </p:txBody>
      </p:sp>
    </p:spTree>
    <p:extLst>
      <p:ext uri="{BB962C8B-B14F-4D97-AF65-F5344CB8AC3E}">
        <p14:creationId xmlns:p14="http://schemas.microsoft.com/office/powerpoint/2010/main" val="116934917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3" y="1350000"/>
            <a:ext cx="5536747" cy="715669"/>
          </a:xfrm>
        </p:spPr>
        <p:txBody>
          <a:bodyPr/>
          <a:lstStyle>
            <a:lvl1pPr>
              <a:defRPr sz="4800">
                <a:solidFill>
                  <a:schemeClr val="bg1"/>
                </a:solidFill>
                <a:latin typeface="+mj-lt"/>
              </a:defRPr>
            </a:lvl1pPr>
          </a:lstStyle>
          <a:p>
            <a:r>
              <a:rPr lang="en-US" dirty="0"/>
              <a:t>CLICK TO EDIT MASTER TITLE STYLE</a:t>
            </a:r>
            <a:endParaRPr lang="en-GB" dirty="0"/>
          </a:p>
        </p:txBody>
      </p:sp>
      <p:sp>
        <p:nvSpPr>
          <p:cNvPr id="6" name="Subtitle">
            <a:extLst>
              <a:ext uri="{FF2B5EF4-FFF2-40B4-BE49-F238E27FC236}">
                <a16:creationId xmlns:a16="http://schemas.microsoft.com/office/drawing/2014/main" id="{A1A0E186-5FCC-AF1B-9AB2-F4AB588ABD30}"/>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9" name="Picture Placeholder">
            <a:extLst>
              <a:ext uri="{FF2B5EF4-FFF2-40B4-BE49-F238E27FC236}">
                <a16:creationId xmlns:a16="http://schemas.microsoft.com/office/drawing/2014/main" id="{8ED5220B-285D-EC14-D33F-B34A17FD9E27}"/>
              </a:ext>
              <a:ext uri="{C183D7F6-B498-43B3-948B-1728B52AA6E4}">
                <adec:decorative xmlns:adec="http://schemas.microsoft.com/office/drawing/2017/decorative" val="1"/>
              </a:ext>
            </a:extLst>
          </p:cNvPr>
          <p:cNvSpPr>
            <a:spLocks noGrp="1"/>
          </p:cNvSpPr>
          <p:nvPr>
            <p:ph type="pic" sz="quarter" idx="11"/>
          </p:nvPr>
        </p:nvSpPr>
        <p:spPr>
          <a:xfrm>
            <a:off x="1918724" y="0"/>
            <a:ext cx="10273277" cy="6858000"/>
          </a:xfrm>
          <a:custGeom>
            <a:avLst/>
            <a:gdLst>
              <a:gd name="connsiteX0" fmla="*/ 6858000 w 10273277"/>
              <a:gd name="connsiteY0" fmla="*/ 0 h 6858000"/>
              <a:gd name="connsiteX1" fmla="*/ 10273277 w 10273277"/>
              <a:gd name="connsiteY1" fmla="*/ 0 h 6858000"/>
              <a:gd name="connsiteX2" fmla="*/ 10273277 w 10273277"/>
              <a:gd name="connsiteY2" fmla="*/ 6858000 h 6858000"/>
              <a:gd name="connsiteX3" fmla="*/ 10273276 w 10273277"/>
              <a:gd name="connsiteY3" fmla="*/ 6858000 h 6858000"/>
              <a:gd name="connsiteX4" fmla="*/ 10273276 w 10273277"/>
              <a:gd name="connsiteY4" fmla="*/ 3947601 h 6858000"/>
              <a:gd name="connsiteX5" fmla="*/ 7362877 w 10273277"/>
              <a:gd name="connsiteY5" fmla="*/ 6858000 h 6858000"/>
              <a:gd name="connsiteX6" fmla="*/ 0 w 102732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3277" h="6858000">
                <a:moveTo>
                  <a:pt x="6858000" y="0"/>
                </a:moveTo>
                <a:lnTo>
                  <a:pt x="10273277" y="0"/>
                </a:lnTo>
                <a:lnTo>
                  <a:pt x="10273277" y="6858000"/>
                </a:lnTo>
                <a:lnTo>
                  <a:pt x="10273276" y="6858000"/>
                </a:lnTo>
                <a:lnTo>
                  <a:pt x="10273276" y="3947601"/>
                </a:lnTo>
                <a:lnTo>
                  <a:pt x="7362877" y="6858000"/>
                </a:lnTo>
                <a:lnTo>
                  <a:pt x="0" y="6858000"/>
                </a:lnTo>
                <a:close/>
              </a:path>
            </a:pathLst>
          </a:custGeom>
          <a:pattFill prst="dkVert">
            <a:fgClr>
              <a:schemeClr val="bg1">
                <a:lumMod val="85000"/>
              </a:schemeClr>
            </a:fgClr>
            <a:bgClr>
              <a:schemeClr val="bg1"/>
            </a:bgClr>
          </a:pattFill>
        </p:spPr>
        <p:txBody>
          <a:bodyPr vert="horz" wrap="square" lIns="0" tIns="0" rIns="0" bIns="0" rtlCol="0">
            <a:noAutofit/>
          </a:bodyPr>
          <a:lstStyle>
            <a:lvl1pPr>
              <a:defRPr lang="en-GB"/>
            </a:lvl1pPr>
          </a:lstStyle>
          <a:p>
            <a:pPr lvl="0"/>
            <a:r>
              <a:rPr lang="en-US"/>
              <a:t>Click icon to add picture</a:t>
            </a:r>
            <a:endParaRPr lang="en-GB"/>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404996"/>
            <a:ext cx="1695772" cy="215444"/>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dirty="0">
                <a:solidFill>
                  <a:schemeClr val="bg1"/>
                </a:solidFill>
                <a:effectLst/>
              </a:rPr>
              <a:t>© Ipsos | General Election 2024 Campaign Briefing  | September 2024 | Private</a:t>
            </a:r>
          </a:p>
        </p:txBody>
      </p:sp>
      <p:pic>
        <p:nvPicPr>
          <p:cNvPr id="3" name="Ipsos Logo">
            <a:extLst>
              <a:ext uri="{FF2B5EF4-FFF2-40B4-BE49-F238E27FC236}">
                <a16:creationId xmlns:a16="http://schemas.microsoft.com/office/drawing/2014/main" id="{C738F64B-9716-3D49-6390-B27B601A90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771945097"/>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vider 3">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p:nvPr>
        </p:nvSpPr>
        <p:spPr>
          <a:xfrm>
            <a:off x="432000" y="1350000"/>
            <a:ext cx="6095800" cy="1610016"/>
          </a:xfrm>
        </p:spPr>
        <p:txBody>
          <a:bodyPr/>
          <a:lstStyle>
            <a:lvl1pPr>
              <a:defRPr sz="4800" cap="all" baseline="0">
                <a:solidFill>
                  <a:schemeClr val="bg1"/>
                </a:solidFill>
                <a:latin typeface="+mj-lt"/>
              </a:defRPr>
            </a:lvl1pPr>
          </a:lstStyle>
          <a:p>
            <a:r>
              <a:rPr lang="en-US"/>
              <a:t>Click to edit Master title style</a:t>
            </a:r>
            <a:endParaRPr lang="en-GB" dirty="0"/>
          </a:p>
        </p:txBody>
      </p:sp>
      <p:sp>
        <p:nvSpPr>
          <p:cNvPr id="17" name="Subtitle">
            <a:extLst>
              <a:ext uri="{FF2B5EF4-FFF2-40B4-BE49-F238E27FC236}">
                <a16:creationId xmlns:a16="http://schemas.microsoft.com/office/drawing/2014/main" id="{1C3EC48E-82FF-AD78-A375-4569D055911C}"/>
              </a:ext>
            </a:extLst>
          </p:cNvPr>
          <p:cNvSpPr>
            <a:spLocks noGrp="1"/>
          </p:cNvSpPr>
          <p:nvPr>
            <p:ph type="body" sz="quarter" idx="11" hasCustomPrompt="1"/>
          </p:nvPr>
        </p:nvSpPr>
        <p:spPr>
          <a:xfrm>
            <a:off x="4318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11" name="Chapter Number">
            <a:extLst>
              <a:ext uri="{FF2B5EF4-FFF2-40B4-BE49-F238E27FC236}">
                <a16:creationId xmlns:a16="http://schemas.microsoft.com/office/drawing/2014/main" id="{7066FE41-55CD-1D44-7ED7-B1E742AF1832}"/>
              </a:ext>
              <a:ext uri="{C183D7F6-B498-43B3-948B-1728B52AA6E4}">
                <adec:decorative xmlns:adec="http://schemas.microsoft.com/office/drawing/2017/decorative" val="1"/>
              </a:ext>
            </a:extLst>
          </p:cNvPr>
          <p:cNvSpPr>
            <a:spLocks noGrp="1"/>
          </p:cNvSpPr>
          <p:nvPr>
            <p:ph type="body" sz="quarter" idx="10" hasCustomPrompt="1"/>
          </p:nvPr>
        </p:nvSpPr>
        <p:spPr>
          <a:xfrm>
            <a:off x="9148762" y="1032463"/>
            <a:ext cx="2600325" cy="1820863"/>
          </a:xfrm>
          <a:prstGeom prst="rect">
            <a:avLst/>
          </a:prstGeom>
        </p:spPr>
        <p:txBody>
          <a:bodyPr/>
          <a:lstStyle>
            <a:lvl1pPr algn="ctr">
              <a:lnSpc>
                <a:spcPct val="100000"/>
              </a:lnSpc>
              <a:spcBef>
                <a:spcPts val="0"/>
              </a:spcBef>
              <a:spcAft>
                <a:spcPts val="0"/>
              </a:spcAft>
              <a:defRPr sz="11700" b="1">
                <a:solidFill>
                  <a:schemeClr val="bg1"/>
                </a:solidFill>
              </a:defRPr>
            </a:lvl1pPr>
          </a:lstStyle>
          <a:p>
            <a:pPr lvl="0"/>
            <a:r>
              <a:rPr lang="en-US" dirty="0"/>
              <a:t>##</a:t>
            </a:r>
          </a:p>
        </p:txBody>
      </p:sp>
      <p:sp>
        <p:nvSpPr>
          <p:cNvPr id="3" name="Triangle">
            <a:extLst>
              <a:ext uri="{FF2B5EF4-FFF2-40B4-BE49-F238E27FC236}">
                <a16:creationId xmlns:a16="http://schemas.microsoft.com/office/drawing/2014/main" id="{A47BBA45-30B2-1AE1-4D29-166B974CDEE5}"/>
              </a:ext>
              <a:ext uri="{C183D7F6-B498-43B3-948B-1728B52AA6E4}">
                <adec:decorative xmlns:adec="http://schemas.microsoft.com/office/drawing/2017/decorative" val="1"/>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6" name="Classification">
            <a:extLst>
              <a:ext uri="{FF2B5EF4-FFF2-40B4-BE49-F238E27FC236}">
                <a16:creationId xmlns:a16="http://schemas.microsoft.com/office/drawing/2014/main" id="{FDD80340-4635-16C0-216B-A823C681F101}"/>
              </a:ext>
              <a:ext uri="{C183D7F6-B498-43B3-948B-1728B52AA6E4}">
                <adec:decorative xmlns:adec="http://schemas.microsoft.com/office/drawing/2017/decorative" val="1"/>
              </a:ext>
            </a:extLst>
          </p:cNvPr>
          <p:cNvSpPr txBox="1">
            <a:spLocks/>
          </p:cNvSpPr>
          <p:nvPr userDrawn="1"/>
        </p:nvSpPr>
        <p:spPr>
          <a:xfrm>
            <a:off x="440938" y="6297275"/>
            <a:ext cx="1695772" cy="323165"/>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dirty="0">
                <a:solidFill>
                  <a:schemeClr val="bg1"/>
                </a:solidFill>
                <a:effectLst/>
              </a:rPr>
              <a:t>© Ipsos | Doc Name | Month Year | Version # | Public | Internal/Client Use Only | Strictly Confidential</a:t>
            </a:r>
          </a:p>
        </p:txBody>
      </p:sp>
      <p:sp>
        <p:nvSpPr>
          <p:cNvPr id="14" name="Slide Number">
            <a:extLst>
              <a:ext uri="{FF2B5EF4-FFF2-40B4-BE49-F238E27FC236}">
                <a16:creationId xmlns:a16="http://schemas.microsoft.com/office/drawing/2014/main" id="{72396438-1F17-18D4-E6ED-2C81438578DE}"/>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pic>
        <p:nvPicPr>
          <p:cNvPr id="5" name="Ipsos Logo">
            <a:extLst>
              <a:ext uri="{FF2B5EF4-FFF2-40B4-BE49-F238E27FC236}">
                <a16:creationId xmlns:a16="http://schemas.microsoft.com/office/drawing/2014/main" id="{0B670EF9-49DC-A59C-6B97-BFCFA58E272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06576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4">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dirty="0"/>
              <a:t>CLICK TO EDIT MASTER TITLE STYLE</a:t>
            </a:r>
            <a:endParaRPr lang="en-GB" dirty="0"/>
          </a:p>
        </p:txBody>
      </p:sp>
      <p:sp>
        <p:nvSpPr>
          <p:cNvPr id="8" name="Subtitle">
            <a:extLst>
              <a:ext uri="{FF2B5EF4-FFF2-40B4-BE49-F238E27FC236}">
                <a16:creationId xmlns:a16="http://schemas.microsoft.com/office/drawing/2014/main" id="{29E5EE94-2CAC-A691-BCF2-845687798E3E}"/>
              </a:ext>
            </a:extLst>
          </p:cNvPr>
          <p:cNvSpPr>
            <a:spLocks noGrp="1"/>
          </p:cNvSpPr>
          <p:nvPr>
            <p:ph type="body" sz="quarter" idx="11" hasCustomPrompt="1"/>
          </p:nvPr>
        </p:nvSpPr>
        <p:spPr>
          <a:xfrm>
            <a:off x="4320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10" name="Picture Placeholder">
            <a:extLst>
              <a:ext uri="{FF2B5EF4-FFF2-40B4-BE49-F238E27FC236}">
                <a16:creationId xmlns:a16="http://schemas.microsoft.com/office/drawing/2014/main" id="{92B650A8-9C21-DC86-F471-38B40FC6D582}"/>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975100 h 6858000"/>
              <a:gd name="connsiteX3" fmla="*/ 93091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975100"/>
                </a:lnTo>
                <a:lnTo>
                  <a:pt x="93091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GB" dirty="0"/>
              <a:t>Click icon to insert image</a:t>
            </a:r>
          </a:p>
        </p:txBody>
      </p:sp>
      <p:sp>
        <p:nvSpPr>
          <p:cNvPr id="4" name="Classification">
            <a:extLst>
              <a:ext uri="{FF2B5EF4-FFF2-40B4-BE49-F238E27FC236}">
                <a16:creationId xmlns:a16="http://schemas.microsoft.com/office/drawing/2014/main" id="{F24B9245-8C3F-D9F1-7FC8-4D3768017B0D}"/>
              </a:ext>
              <a:ext uri="{C183D7F6-B498-43B3-948B-1728B52AA6E4}">
                <adec:decorative xmlns:adec="http://schemas.microsoft.com/office/drawing/2017/decorative" val="1"/>
              </a:ext>
            </a:extLst>
          </p:cNvPr>
          <p:cNvSpPr txBox="1">
            <a:spLocks/>
          </p:cNvSpPr>
          <p:nvPr userDrawn="1"/>
        </p:nvSpPr>
        <p:spPr>
          <a:xfrm>
            <a:off x="440938" y="6374219"/>
            <a:ext cx="2600712"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6" name="Slide Number">
            <a:extLst>
              <a:ext uri="{FF2B5EF4-FFF2-40B4-BE49-F238E27FC236}">
                <a16:creationId xmlns:a16="http://schemas.microsoft.com/office/drawing/2014/main" id="{202AE276-86A8-A521-58F1-3F84240A5B51}"/>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lumMod val="65000"/>
                  </a:schemeClr>
                </a:solidFill>
              </a:rPr>
              <a:pPr algn="ctr" rtl="0">
                <a:lnSpc>
                  <a:spcPct val="110000"/>
                </a:lnSpc>
                <a:spcBef>
                  <a:spcPts val="400"/>
                </a:spcBef>
                <a:spcAft>
                  <a:spcPts val="400"/>
                </a:spcAft>
              </a:pPr>
              <a:t>‹#›</a:t>
            </a:fld>
            <a:endParaRPr lang="en-GB" sz="900" dirty="0">
              <a:solidFill>
                <a:schemeClr val="bg1">
                  <a:lumMod val="65000"/>
                </a:schemeClr>
              </a:solidFill>
            </a:endParaRPr>
          </a:p>
        </p:txBody>
      </p:sp>
      <p:pic>
        <p:nvPicPr>
          <p:cNvPr id="12" name="Ipsos Logo">
            <a:extLst>
              <a:ext uri="{FF2B5EF4-FFF2-40B4-BE49-F238E27FC236}">
                <a16:creationId xmlns:a16="http://schemas.microsoft.com/office/drawing/2014/main" id="{BEC051CE-FCDB-2EBC-A53E-B4922F048E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95679117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3011884-C2D5-14CD-9848-37C5CB013EB4}"/>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98155823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ouble 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dirty="0"/>
              <a:t>Double column layout</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2" spcCol="288000">
            <a:noAutofit/>
          </a:bodyPr>
          <a:lstStyle>
            <a:lvl1pPr>
              <a:lnSpc>
                <a:spcPct val="115000"/>
              </a:lnSpc>
              <a:spcBef>
                <a:spcPts val="400"/>
              </a:spcBef>
              <a:defRPr sz="1200">
                <a:solidFill>
                  <a:schemeClr val="tx1"/>
                </a:solidFill>
              </a:defRPr>
            </a:lvl1pPr>
            <a:lvl2pPr marL="180975" indent="-180975">
              <a:lnSpc>
                <a:spcPct val="115000"/>
              </a:lnSpc>
              <a:spcBef>
                <a:spcPts val="400"/>
              </a:spcBef>
              <a:buSzPct val="100000"/>
              <a:defRPr lang="en-GB" sz="1200" kern="1200" dirty="0">
                <a:solidFill>
                  <a:schemeClr val="tx1"/>
                </a:solidFill>
                <a:latin typeface="+mn-lt"/>
                <a:ea typeface="+mn-ea"/>
                <a:cs typeface="+mn-cs"/>
              </a:defRPr>
            </a:lvl2pPr>
            <a:lvl3pPr>
              <a:lnSpc>
                <a:spcPct val="115000"/>
              </a:lnSpc>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278332950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dirty="0"/>
              <a:t>Four column layout</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4" spcCol="288000">
            <a:noAutofit/>
          </a:bodyPr>
          <a:lstStyle>
            <a:lvl1pPr>
              <a:spcBef>
                <a:spcPts val="400"/>
              </a:spcBef>
              <a:defRPr sz="1200">
                <a:solidFill>
                  <a:schemeClr val="tx1"/>
                </a:solidFill>
              </a:defRPr>
            </a:lvl1pPr>
            <a:lvl2pPr marL="180975" indent="-180975">
              <a:spcBef>
                <a:spcPts val="400"/>
              </a:spcBef>
              <a:buSzPct val="100000"/>
              <a:buFont typeface="Arial" panose="020B0604020202020204" pitchFamily="34" charset="0"/>
              <a:buChar char="•"/>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43680113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column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450000" y="701874"/>
            <a:ext cx="8398725" cy="715669"/>
          </a:xfrm>
        </p:spPr>
        <p:txBody>
          <a:bodyPr/>
          <a:lstStyle>
            <a:lvl1pPr>
              <a:defRPr/>
            </a:lvl1pPr>
          </a:lstStyle>
          <a:p>
            <a:r>
              <a:rPr lang="en-US" dirty="0"/>
              <a:t>3 column textbox</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4" name="Picture Placeholder">
            <a:extLst>
              <a:ext uri="{FF2B5EF4-FFF2-40B4-BE49-F238E27FC236}">
                <a16:creationId xmlns:a16="http://schemas.microsoft.com/office/drawing/2014/main" id="{556ABC33-C372-AF5C-2E2E-D41F4EF2DF98}"/>
              </a:ext>
              <a:ext uri="{C183D7F6-B498-43B3-948B-1728B52AA6E4}">
                <adec:decorative xmlns:adec="http://schemas.microsoft.com/office/drawing/2017/decorative" val="1"/>
              </a:ext>
            </a:extLst>
          </p:cNvPr>
          <p:cNvSpPr>
            <a:spLocks noGrp="1"/>
          </p:cNvSpPr>
          <p:nvPr>
            <p:ph type="pic" sz="quarter" idx="10"/>
          </p:nvPr>
        </p:nvSpPr>
        <p:spPr>
          <a:xfrm>
            <a:off x="9160365"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35642679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column image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3370476" y="701874"/>
            <a:ext cx="8398725" cy="715669"/>
          </a:xfrm>
        </p:spPr>
        <p:txBody>
          <a:bodyPr/>
          <a:lstStyle>
            <a:lvl1pPr>
              <a:defRPr/>
            </a:lvl1pPr>
          </a:lstStyle>
          <a:p>
            <a:r>
              <a:rPr lang="en-US" dirty="0"/>
              <a:t>3 column textbox</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3370476"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2" name="Picture Placeholder">
            <a:extLst>
              <a:ext uri="{FF2B5EF4-FFF2-40B4-BE49-F238E27FC236}">
                <a16:creationId xmlns:a16="http://schemas.microsoft.com/office/drawing/2014/main" id="{F3960A8C-54BB-8626-EFC5-24884A3D9000}"/>
              </a:ext>
              <a:ext uri="{C183D7F6-B498-43B3-948B-1728B52AA6E4}">
                <adec:decorative xmlns:adec="http://schemas.microsoft.com/office/drawing/2017/decorative" val="1"/>
              </a:ext>
            </a:extLst>
          </p:cNvPr>
          <p:cNvSpPr>
            <a:spLocks noGrp="1"/>
          </p:cNvSpPr>
          <p:nvPr>
            <p:ph type="pic" sz="quarter" idx="10"/>
          </p:nvPr>
        </p:nvSpPr>
        <p:spPr>
          <a:xfrm>
            <a:off x="450001"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421505896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mages with text">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A87C81DC-5176-4847-8B6F-B68FF50589B8}"/>
              </a:ext>
            </a:extLst>
          </p:cNvPr>
          <p:cNvSpPr>
            <a:spLocks noGrp="1"/>
          </p:cNvSpPr>
          <p:nvPr>
            <p:ph type="title"/>
          </p:nvPr>
        </p:nvSpPr>
        <p:spPr/>
        <p:txBody>
          <a:bodyPr/>
          <a:lstStyle/>
          <a:p>
            <a:r>
              <a:rPr lang="en-US"/>
              <a:t>Click to edit Master title style</a:t>
            </a:r>
            <a:endParaRPr lang="en-GB"/>
          </a:p>
        </p:txBody>
      </p:sp>
      <p:sp>
        <p:nvSpPr>
          <p:cNvPr id="23" name="Picture Placeholder 1">
            <a:extLst>
              <a:ext uri="{FF2B5EF4-FFF2-40B4-BE49-F238E27FC236}">
                <a16:creationId xmlns:a16="http://schemas.microsoft.com/office/drawing/2014/main" id="{D9563778-0759-A3C7-2077-55D205685E9A}"/>
              </a:ext>
              <a:ext uri="{C183D7F6-B498-43B3-948B-1728B52AA6E4}">
                <adec:decorative xmlns:adec="http://schemas.microsoft.com/office/drawing/2017/decorative" val="1"/>
              </a:ext>
            </a:extLst>
          </p:cNvPr>
          <p:cNvSpPr>
            <a:spLocks noGrp="1"/>
          </p:cNvSpPr>
          <p:nvPr>
            <p:ph type="pic" sz="quarter" idx="21" hasCustomPrompt="1"/>
          </p:nvPr>
        </p:nvSpPr>
        <p:spPr>
          <a:xfrm>
            <a:off x="450000"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710166 h 2060179"/>
              <a:gd name="connsiteX3" fmla="*/ 2213187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710166"/>
                </a:lnTo>
                <a:lnTo>
                  <a:pt x="2213187"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8" name="Placeholder 1">
            <a:extLst>
              <a:ext uri="{FF2B5EF4-FFF2-40B4-BE49-F238E27FC236}">
                <a16:creationId xmlns:a16="http://schemas.microsoft.com/office/drawing/2014/main" id="{1F8BA170-026C-4B90-B5B2-B245369E3B17}"/>
              </a:ext>
            </a:extLst>
          </p:cNvPr>
          <p:cNvSpPr>
            <a:spLocks noGrp="1"/>
          </p:cNvSpPr>
          <p:nvPr>
            <p:ph idx="1" hasCustomPrompt="1"/>
          </p:nvPr>
        </p:nvSpPr>
        <p:spPr>
          <a:xfrm>
            <a:off x="450000"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4" name="Picture Placeholder 2">
            <a:extLst>
              <a:ext uri="{FF2B5EF4-FFF2-40B4-BE49-F238E27FC236}">
                <a16:creationId xmlns:a16="http://schemas.microsoft.com/office/drawing/2014/main" id="{FB1AC80C-DFEB-8A6B-FAF6-4387D370320D}"/>
              </a:ext>
              <a:ext uri="{C183D7F6-B498-43B3-948B-1728B52AA6E4}">
                <adec:decorative xmlns:adec="http://schemas.microsoft.com/office/drawing/2017/decorative" val="1"/>
              </a:ext>
            </a:extLst>
          </p:cNvPr>
          <p:cNvSpPr>
            <a:spLocks noGrp="1"/>
          </p:cNvSpPr>
          <p:nvPr>
            <p:ph type="pic" sz="quarter" idx="23" hasCustomPrompt="1"/>
          </p:nvPr>
        </p:nvSpPr>
        <p:spPr>
          <a:xfrm>
            <a:off x="335215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9" name="Placeholder 2">
            <a:extLst>
              <a:ext uri="{FF2B5EF4-FFF2-40B4-BE49-F238E27FC236}">
                <a16:creationId xmlns:a16="http://schemas.microsoft.com/office/drawing/2014/main" id="{3E6D404C-1B2B-4D62-A705-92420C5E0B10}"/>
              </a:ext>
            </a:extLst>
          </p:cNvPr>
          <p:cNvSpPr>
            <a:spLocks noGrp="1"/>
          </p:cNvSpPr>
          <p:nvPr>
            <p:ph idx="20" hasCustomPrompt="1"/>
          </p:nvPr>
        </p:nvSpPr>
        <p:spPr>
          <a:xfrm>
            <a:off x="3353284"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5" name="Picture Placeholder 3">
            <a:extLst>
              <a:ext uri="{FF2B5EF4-FFF2-40B4-BE49-F238E27FC236}">
                <a16:creationId xmlns:a16="http://schemas.microsoft.com/office/drawing/2014/main" id="{004EB87B-CDC2-8FD8-CC85-2C6F84F137A5}"/>
              </a:ext>
              <a:ext uri="{C183D7F6-B498-43B3-948B-1728B52AA6E4}">
                <adec:decorative xmlns:adec="http://schemas.microsoft.com/office/drawing/2017/decorative" val="1"/>
              </a:ext>
            </a:extLst>
          </p:cNvPr>
          <p:cNvSpPr>
            <a:spLocks noGrp="1"/>
          </p:cNvSpPr>
          <p:nvPr>
            <p:ph type="pic" sz="quarter" idx="24" hasCustomPrompt="1"/>
          </p:nvPr>
        </p:nvSpPr>
        <p:spPr>
          <a:xfrm>
            <a:off x="626139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10" name="Placeholder 3">
            <a:extLst>
              <a:ext uri="{FF2B5EF4-FFF2-40B4-BE49-F238E27FC236}">
                <a16:creationId xmlns:a16="http://schemas.microsoft.com/office/drawing/2014/main" id="{923258DA-B24D-4726-BEDE-A9FF5A9B32FF}"/>
              </a:ext>
            </a:extLst>
          </p:cNvPr>
          <p:cNvSpPr>
            <a:spLocks noGrp="1"/>
          </p:cNvSpPr>
          <p:nvPr>
            <p:ph idx="26" hasCustomPrompt="1"/>
          </p:nvPr>
        </p:nvSpPr>
        <p:spPr>
          <a:xfrm>
            <a:off x="6276263"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
        <p:nvSpPr>
          <p:cNvPr id="26" name="Picture Placeholder 4">
            <a:extLst>
              <a:ext uri="{FF2B5EF4-FFF2-40B4-BE49-F238E27FC236}">
                <a16:creationId xmlns:a16="http://schemas.microsoft.com/office/drawing/2014/main" id="{A79420B5-3D8F-CDB3-2EEE-E20638F61C99}"/>
              </a:ext>
              <a:ext uri="{C183D7F6-B498-43B3-948B-1728B52AA6E4}">
                <adec:decorative xmlns:adec="http://schemas.microsoft.com/office/drawing/2017/decorative" val="1"/>
              </a:ext>
            </a:extLst>
          </p:cNvPr>
          <p:cNvSpPr>
            <a:spLocks noGrp="1"/>
          </p:cNvSpPr>
          <p:nvPr>
            <p:ph type="pic" sz="quarter" idx="25" hasCustomPrompt="1"/>
          </p:nvPr>
        </p:nvSpPr>
        <p:spPr>
          <a:xfrm>
            <a:off x="917063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dirty="0"/>
              <a:t> </a:t>
            </a:r>
          </a:p>
        </p:txBody>
      </p:sp>
      <p:sp>
        <p:nvSpPr>
          <p:cNvPr id="11" name="Placeholder 4">
            <a:extLst>
              <a:ext uri="{FF2B5EF4-FFF2-40B4-BE49-F238E27FC236}">
                <a16:creationId xmlns:a16="http://schemas.microsoft.com/office/drawing/2014/main" id="{7729A41C-F3D0-4276-AF16-6EBB4FA68499}"/>
              </a:ext>
            </a:extLst>
          </p:cNvPr>
          <p:cNvSpPr>
            <a:spLocks noGrp="1"/>
          </p:cNvSpPr>
          <p:nvPr>
            <p:ph idx="22" hasCustomPrompt="1"/>
          </p:nvPr>
        </p:nvSpPr>
        <p:spPr>
          <a:xfrm>
            <a:off x="9174577"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Caption here</a:t>
            </a:r>
          </a:p>
        </p:txBody>
      </p:sp>
    </p:spTree>
    <p:extLst>
      <p:ext uri="{BB962C8B-B14F-4D97-AF65-F5344CB8AC3E}">
        <p14:creationId xmlns:p14="http://schemas.microsoft.com/office/powerpoint/2010/main" val="256136287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dirty="0"/>
              <a:t>CLICK TO EDIT MASTER TITLE STYLE</a:t>
            </a:r>
            <a:endParaRPr lang="en-GB" dirty="0"/>
          </a:p>
        </p:txBody>
      </p:sp>
      <p:sp>
        <p:nvSpPr>
          <p:cNvPr id="8" name="Subtitle">
            <a:extLst>
              <a:ext uri="{FF2B5EF4-FFF2-40B4-BE49-F238E27FC236}">
                <a16:creationId xmlns:a16="http://schemas.microsoft.com/office/drawing/2014/main" id="{29E5EE94-2CAC-A691-BCF2-845687798E3E}"/>
              </a:ext>
            </a:extLst>
          </p:cNvPr>
          <p:cNvSpPr>
            <a:spLocks noGrp="1"/>
          </p:cNvSpPr>
          <p:nvPr>
            <p:ph type="body" sz="quarter" idx="11" hasCustomPrompt="1"/>
          </p:nvPr>
        </p:nvSpPr>
        <p:spPr>
          <a:xfrm>
            <a:off x="4320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dirty="0"/>
              <a:t>Optional additional information</a:t>
            </a:r>
          </a:p>
        </p:txBody>
      </p:sp>
      <p:sp>
        <p:nvSpPr>
          <p:cNvPr id="10" name="Picture Placeholder">
            <a:extLst>
              <a:ext uri="{FF2B5EF4-FFF2-40B4-BE49-F238E27FC236}">
                <a16:creationId xmlns:a16="http://schemas.microsoft.com/office/drawing/2014/main" id="{92B650A8-9C21-DC86-F471-38B40FC6D582}"/>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975100 h 6858000"/>
              <a:gd name="connsiteX3" fmla="*/ 93091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975100"/>
                </a:lnTo>
                <a:lnTo>
                  <a:pt x="93091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GB" dirty="0"/>
              <a:t>Click icon to insert image</a:t>
            </a:r>
          </a:p>
        </p:txBody>
      </p:sp>
      <p:sp>
        <p:nvSpPr>
          <p:cNvPr id="4" name="Classification">
            <a:extLst>
              <a:ext uri="{FF2B5EF4-FFF2-40B4-BE49-F238E27FC236}">
                <a16:creationId xmlns:a16="http://schemas.microsoft.com/office/drawing/2014/main" id="{F24B9245-8C3F-D9F1-7FC8-4D3768017B0D}"/>
              </a:ext>
              <a:ext uri="{C183D7F6-B498-43B3-948B-1728B52AA6E4}">
                <adec:decorative xmlns:adec="http://schemas.microsoft.com/office/drawing/2017/decorative" val="1"/>
              </a:ext>
            </a:extLst>
          </p:cNvPr>
          <p:cNvSpPr txBox="1">
            <a:spLocks/>
          </p:cNvSpPr>
          <p:nvPr userDrawn="1"/>
        </p:nvSpPr>
        <p:spPr>
          <a:xfrm>
            <a:off x="440938" y="6374219"/>
            <a:ext cx="2600712"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6" name="Slide Number">
            <a:extLst>
              <a:ext uri="{FF2B5EF4-FFF2-40B4-BE49-F238E27FC236}">
                <a16:creationId xmlns:a16="http://schemas.microsoft.com/office/drawing/2014/main" id="{202AE276-86A8-A521-58F1-3F84240A5B51}"/>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lumMod val="65000"/>
                  </a:schemeClr>
                </a:solidFill>
              </a:rPr>
              <a:pPr algn="ctr" rtl="0">
                <a:lnSpc>
                  <a:spcPct val="110000"/>
                </a:lnSpc>
                <a:spcBef>
                  <a:spcPts val="400"/>
                </a:spcBef>
                <a:spcAft>
                  <a:spcPts val="400"/>
                </a:spcAft>
              </a:pPr>
              <a:t>‹#›</a:t>
            </a:fld>
            <a:endParaRPr lang="en-GB" sz="900" dirty="0">
              <a:solidFill>
                <a:schemeClr val="bg1">
                  <a:lumMod val="65000"/>
                </a:schemeClr>
              </a:solidFill>
            </a:endParaRPr>
          </a:p>
        </p:txBody>
      </p:sp>
      <p:pic>
        <p:nvPicPr>
          <p:cNvPr id="12" name="Ipsos Logo">
            <a:extLst>
              <a:ext uri="{FF2B5EF4-FFF2-40B4-BE49-F238E27FC236}">
                <a16:creationId xmlns:a16="http://schemas.microsoft.com/office/drawing/2014/main" id="{BEC051CE-FCDB-2EBC-A53E-B4922F048E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394836458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x 4 boxes">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5245E30C-ACBC-4426-8962-C03D3DB3F088}"/>
              </a:ext>
            </a:extLst>
          </p:cNvPr>
          <p:cNvSpPr>
            <a:spLocks noGrp="1"/>
          </p:cNvSpPr>
          <p:nvPr>
            <p:ph type="title"/>
          </p:nvPr>
        </p:nvSpPr>
        <p:spPr/>
        <p:txBody>
          <a:bodyPr/>
          <a:lstStyle/>
          <a:p>
            <a:r>
              <a:rPr lang="en-US"/>
              <a:t>Click to edit Master title style</a:t>
            </a:r>
            <a:endParaRPr lang="en-GB" dirty="0"/>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5" name="Placeholder 2">
            <a:extLst>
              <a:ext uri="{FF2B5EF4-FFF2-40B4-BE49-F238E27FC236}">
                <a16:creationId xmlns:a16="http://schemas.microsoft.com/office/drawing/2014/main" id="{FED60B5C-31E2-4ABE-BB94-6CC89A3FD7F2}"/>
              </a:ext>
            </a:extLst>
          </p:cNvPr>
          <p:cNvSpPr>
            <a:spLocks noGrp="1"/>
          </p:cNvSpPr>
          <p:nvPr>
            <p:ph idx="20" hasCustomPrompt="1"/>
          </p:nvPr>
        </p:nvSpPr>
        <p:spPr>
          <a:xfrm>
            <a:off x="3353284"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7" name="Placeholder 3">
            <a:extLst>
              <a:ext uri="{FF2B5EF4-FFF2-40B4-BE49-F238E27FC236}">
                <a16:creationId xmlns:a16="http://schemas.microsoft.com/office/drawing/2014/main" id="{F0AC0C8B-24FF-433E-9C4D-B350C449B331}"/>
              </a:ext>
            </a:extLst>
          </p:cNvPr>
          <p:cNvSpPr>
            <a:spLocks noGrp="1"/>
          </p:cNvSpPr>
          <p:nvPr>
            <p:ph idx="21" hasCustomPrompt="1"/>
          </p:nvPr>
        </p:nvSpPr>
        <p:spPr>
          <a:xfrm>
            <a:off x="6276263"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8" name="Placeholder 4">
            <a:extLst>
              <a:ext uri="{FF2B5EF4-FFF2-40B4-BE49-F238E27FC236}">
                <a16:creationId xmlns:a16="http://schemas.microsoft.com/office/drawing/2014/main" id="{2293604D-A39C-4151-970A-A0EBEBFE9FBE}"/>
              </a:ext>
            </a:extLst>
          </p:cNvPr>
          <p:cNvSpPr>
            <a:spLocks noGrp="1"/>
          </p:cNvSpPr>
          <p:nvPr>
            <p:ph idx="22" hasCustomPrompt="1"/>
          </p:nvPr>
        </p:nvSpPr>
        <p:spPr>
          <a:xfrm>
            <a:off x="9174577"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67500276"/>
      </p:ext>
    </p:extLst>
  </p:cSld>
  <p:clrMapOvr>
    <a:masterClrMapping/>
  </p:clrMapOvr>
  <p:hf hdr="0" ftr="0" dt="0"/>
  <p:extLst>
    <p:ext uri="{DCECCB84-F9BA-43D5-87BE-67443E8EF086}">
      <p15:sldGuideLst xmlns:p15="http://schemas.microsoft.com/office/powerpoint/2012/main">
        <p15:guide id="8" orient="horz" pos="4320">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anging Image Lef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0E9919A9-E10C-40B2-4E9E-9822C6505A93}"/>
              </a:ext>
            </a:extLst>
          </p:cNvPr>
          <p:cNvSpPr>
            <a:spLocks noGrp="1"/>
          </p:cNvSpPr>
          <p:nvPr>
            <p:ph type="title"/>
          </p:nvPr>
        </p:nvSpPr>
        <p:spPr>
          <a:xfrm>
            <a:off x="6264000" y="701874"/>
            <a:ext cx="5481636" cy="715669"/>
          </a:xfrm>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56880"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9" name="Picture Placeholder">
            <a:extLst>
              <a:ext uri="{FF2B5EF4-FFF2-40B4-BE49-F238E27FC236}">
                <a16:creationId xmlns:a16="http://schemas.microsoft.com/office/drawing/2014/main" id="{B46C10D5-25FF-ADE9-303F-74E74487A02F}"/>
              </a:ext>
              <a:ext uri="{C183D7F6-B498-43B3-948B-1728B52AA6E4}">
                <adec:decorative xmlns:adec="http://schemas.microsoft.com/office/drawing/2017/decorative" val="1"/>
              </a:ext>
            </a:extLst>
          </p:cNvPr>
          <p:cNvSpPr>
            <a:spLocks noGrp="1"/>
          </p:cNvSpPr>
          <p:nvPr>
            <p:ph type="pic" sz="quarter" idx="21"/>
          </p:nvPr>
        </p:nvSpPr>
        <p:spPr>
          <a:xfrm>
            <a:off x="442912"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205577644"/>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anging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en-US"/>
              <a:t>Click to edit Master title style</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5" name="Picture Placeholder">
            <a:extLst>
              <a:ext uri="{FF2B5EF4-FFF2-40B4-BE49-F238E27FC236}">
                <a16:creationId xmlns:a16="http://schemas.microsoft.com/office/drawing/2014/main" id="{7DB11690-8C83-E885-3A76-8A5F9425F007}"/>
              </a:ext>
              <a:ext uri="{C183D7F6-B498-43B3-948B-1728B52AA6E4}">
                <adec:decorative xmlns:adec="http://schemas.microsoft.com/office/drawing/2017/decorative" val="1"/>
              </a:ext>
            </a:extLst>
          </p:cNvPr>
          <p:cNvSpPr>
            <a:spLocks noGrp="1"/>
          </p:cNvSpPr>
          <p:nvPr>
            <p:ph type="pic" sz="quarter" idx="21"/>
          </p:nvPr>
        </p:nvSpPr>
        <p:spPr>
          <a:xfrm>
            <a:off x="6262687"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dirty="0"/>
          </a:p>
        </p:txBody>
      </p:sp>
    </p:spTree>
    <p:extLst>
      <p:ext uri="{BB962C8B-B14F-4D97-AF65-F5344CB8AC3E}">
        <p14:creationId xmlns:p14="http://schemas.microsoft.com/office/powerpoint/2010/main" val="2580263602"/>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Right half hanging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en-US"/>
              <a:t>Click to edit Master title style</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251969081"/>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eft half hanging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6264000" y="701874"/>
            <a:ext cx="5498363" cy="715669"/>
          </a:xfrm>
        </p:spPr>
        <p:txBody>
          <a:bodyPr/>
          <a:lstStyle/>
          <a:p>
            <a:r>
              <a:rPr lang="en-US"/>
              <a:t>Click to edit Master title style</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377147355"/>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Image right minimal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54E27D68-304E-2851-A717-EC07EC07CA87}"/>
              </a:ext>
            </a:extLst>
          </p:cNvPr>
          <p:cNvSpPr>
            <a:spLocks noGrp="1"/>
          </p:cNvSpPr>
          <p:nvPr>
            <p:ph type="title"/>
          </p:nvPr>
        </p:nvSpPr>
        <p:spPr>
          <a:xfrm>
            <a:off x="450000" y="701874"/>
            <a:ext cx="2598737" cy="715669"/>
          </a:xfrm>
        </p:spPr>
        <p:txBody>
          <a:bodyPr/>
          <a:lstStyle/>
          <a:p>
            <a:r>
              <a:rPr lang="en-US"/>
              <a:t>Click to edit Master title style</a:t>
            </a:r>
            <a:endParaRPr lang="en-GB" dirty="0"/>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133600"/>
            <a:ext cx="2598737" cy="3814763"/>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en-US"/>
              <a:t>Click to edit Master text styles</a:t>
            </a:r>
          </a:p>
          <a:p>
            <a:pPr lvl="1"/>
            <a:r>
              <a:rPr lang="en-US"/>
              <a:t>Second level</a:t>
            </a:r>
          </a:p>
          <a:p>
            <a:pPr lvl="2"/>
            <a:r>
              <a:rPr lang="en-US"/>
              <a:t>Third level</a:t>
            </a:r>
          </a:p>
        </p:txBody>
      </p:sp>
      <p:sp>
        <p:nvSpPr>
          <p:cNvPr id="3" name="Picture Placeholder">
            <a:extLst>
              <a:ext uri="{FF2B5EF4-FFF2-40B4-BE49-F238E27FC236}">
                <a16:creationId xmlns:a16="http://schemas.microsoft.com/office/drawing/2014/main" id="{B940E09C-FB56-2356-82CD-53290C1A10A0}"/>
              </a:ext>
              <a:ext uri="{C183D7F6-B498-43B3-948B-1728B52AA6E4}">
                <adec:decorative xmlns:adec="http://schemas.microsoft.com/office/drawing/2017/decorative" val="1"/>
              </a:ext>
            </a:extLst>
          </p:cNvPr>
          <p:cNvSpPr>
            <a:spLocks noGrp="1"/>
          </p:cNvSpPr>
          <p:nvPr>
            <p:ph type="pic" sz="quarter" idx="11" hasCustomPrompt="1"/>
          </p:nvPr>
        </p:nvSpPr>
        <p:spPr>
          <a:xfrm>
            <a:off x="3355975" y="0"/>
            <a:ext cx="8386763" cy="5948363"/>
          </a:xfrm>
          <a:custGeom>
            <a:avLst/>
            <a:gdLst>
              <a:gd name="connsiteX0" fmla="*/ 0 w 8386763"/>
              <a:gd name="connsiteY0" fmla="*/ 0 h 5948363"/>
              <a:gd name="connsiteX1" fmla="*/ 8386763 w 8386763"/>
              <a:gd name="connsiteY1" fmla="*/ 0 h 5948363"/>
              <a:gd name="connsiteX2" fmla="*/ 8386763 w 8386763"/>
              <a:gd name="connsiteY2" fmla="*/ 4779992 h 5948363"/>
              <a:gd name="connsiteX3" fmla="*/ 7218392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79992"/>
                </a:lnTo>
                <a:lnTo>
                  <a:pt x="7218392"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to insert image</a:t>
            </a:r>
          </a:p>
        </p:txBody>
      </p:sp>
    </p:spTree>
    <p:extLst>
      <p:ext uri="{BB962C8B-B14F-4D97-AF65-F5344CB8AC3E}">
        <p14:creationId xmlns:p14="http://schemas.microsoft.com/office/powerpoint/2010/main" val="257866324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mage Left minimal Layou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47BE65-B969-B69D-209F-96B62E40F087}"/>
              </a:ext>
            </a:extLst>
          </p:cNvPr>
          <p:cNvSpPr>
            <a:spLocks noGrp="1"/>
          </p:cNvSpPr>
          <p:nvPr>
            <p:ph type="title"/>
          </p:nvPr>
        </p:nvSpPr>
        <p:spPr>
          <a:xfrm>
            <a:off x="9148762" y="701874"/>
            <a:ext cx="2600325" cy="715669"/>
          </a:xfrm>
        </p:spPr>
        <p:txBody>
          <a:bodyPr/>
          <a:lstStyle/>
          <a:p>
            <a:r>
              <a:rPr lang="en-US"/>
              <a:t>Click to edit Master title style</a:t>
            </a:r>
            <a:endParaRPr lang="en-GB" dirty="0"/>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9148763" y="2162629"/>
            <a:ext cx="2562158" cy="3785734"/>
          </a:xfrm>
          <a:prstGeom prst="rect">
            <a:avLst/>
          </a:prstGeom>
        </p:spPr>
        <p:txBody>
          <a:bodyPr/>
          <a:lstStyle>
            <a:lvl2pPr marL="180975" indent="-180975">
              <a:defRPr lang="en-US" sz="1200" kern="1200" dirty="0">
                <a:solidFill>
                  <a:schemeClr val="tx1"/>
                </a:solidFill>
                <a:latin typeface="+mn-lt"/>
                <a:ea typeface="+mn-ea"/>
                <a:cs typeface="+mn-cs"/>
              </a:defRPr>
            </a:lvl2pPr>
          </a:lstStyle>
          <a:p>
            <a:pPr lvl="0"/>
            <a:r>
              <a:rPr lang="en-US"/>
              <a:t>Click to edit Master text styles</a:t>
            </a:r>
          </a:p>
          <a:p>
            <a:pPr lvl="1"/>
            <a:r>
              <a:rPr lang="en-US"/>
              <a:t>Second level</a:t>
            </a:r>
          </a:p>
          <a:p>
            <a:pPr lvl="2"/>
            <a:r>
              <a:rPr lang="en-US"/>
              <a:t>Third level</a:t>
            </a:r>
          </a:p>
        </p:txBody>
      </p:sp>
      <p:sp>
        <p:nvSpPr>
          <p:cNvPr id="3" name="Picture Placeholder">
            <a:extLst>
              <a:ext uri="{FF2B5EF4-FFF2-40B4-BE49-F238E27FC236}">
                <a16:creationId xmlns:a16="http://schemas.microsoft.com/office/drawing/2014/main" id="{925894C0-F0A5-92C3-CA5E-CC0E9E19210A}"/>
              </a:ext>
              <a:ext uri="{C183D7F6-B498-43B3-948B-1728B52AA6E4}">
                <adec:decorative xmlns:adec="http://schemas.microsoft.com/office/drawing/2017/decorative" val="1"/>
              </a:ext>
            </a:extLst>
          </p:cNvPr>
          <p:cNvSpPr>
            <a:spLocks noGrp="1"/>
          </p:cNvSpPr>
          <p:nvPr>
            <p:ph type="pic" sz="quarter" idx="11" hasCustomPrompt="1"/>
          </p:nvPr>
        </p:nvSpPr>
        <p:spPr>
          <a:xfrm>
            <a:off x="454930" y="0"/>
            <a:ext cx="8386763" cy="5948363"/>
          </a:xfrm>
          <a:custGeom>
            <a:avLst/>
            <a:gdLst>
              <a:gd name="connsiteX0" fmla="*/ 0 w 8386763"/>
              <a:gd name="connsiteY0" fmla="*/ 0 h 5948363"/>
              <a:gd name="connsiteX1" fmla="*/ 8386763 w 8386763"/>
              <a:gd name="connsiteY1" fmla="*/ 0 h 5948363"/>
              <a:gd name="connsiteX2" fmla="*/ 8386763 w 8386763"/>
              <a:gd name="connsiteY2" fmla="*/ 4798847 h 5948363"/>
              <a:gd name="connsiteX3" fmla="*/ 7237247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98847"/>
                </a:lnTo>
                <a:lnTo>
                  <a:pt x="7237247"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to insert image</a:t>
            </a:r>
          </a:p>
        </p:txBody>
      </p:sp>
    </p:spTree>
    <p:extLst>
      <p:ext uri="{BB962C8B-B14F-4D97-AF65-F5344CB8AC3E}">
        <p14:creationId xmlns:p14="http://schemas.microsoft.com/office/powerpoint/2010/main" val="2202739073"/>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tailed Layout 1">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2372C9-E215-1003-F25D-B5AE1F568920}"/>
              </a:ext>
            </a:extLst>
          </p:cNvPr>
          <p:cNvSpPr>
            <a:spLocks noGrp="1"/>
          </p:cNvSpPr>
          <p:nvPr>
            <p:ph type="title" hasCustomPrompt="1"/>
          </p:nvPr>
        </p:nvSpPr>
        <p:spPr>
          <a:xfrm>
            <a:off x="559292" y="701874"/>
            <a:ext cx="2450237" cy="715669"/>
          </a:xfrm>
        </p:spPr>
        <p:txBody>
          <a:bodyPr/>
          <a:lstStyle>
            <a:lvl1pPr>
              <a:defRPr>
                <a:solidFill>
                  <a:schemeClr val="bg1"/>
                </a:solidFill>
              </a:defRPr>
            </a:lvl1pPr>
          </a:lstStyle>
          <a:p>
            <a:r>
              <a:rPr lang="en-US" dirty="0"/>
              <a:t>Layout template for detailed charts</a:t>
            </a:r>
            <a:endParaRPr lang="en-GB" dirty="0"/>
          </a:p>
        </p:txBody>
      </p:sp>
    </p:spTree>
    <p:extLst>
      <p:ext uri="{BB962C8B-B14F-4D97-AF65-F5344CB8AC3E}">
        <p14:creationId xmlns:p14="http://schemas.microsoft.com/office/powerpoint/2010/main" val="3916334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tailed layout tex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2372C9-E215-1003-F25D-B5AE1F568920}"/>
              </a:ext>
            </a:extLst>
          </p:cNvPr>
          <p:cNvSpPr>
            <a:spLocks noGrp="1"/>
          </p:cNvSpPr>
          <p:nvPr>
            <p:ph type="title" hasCustomPrompt="1"/>
          </p:nvPr>
        </p:nvSpPr>
        <p:spPr>
          <a:xfrm>
            <a:off x="558000" y="701874"/>
            <a:ext cx="2451600" cy="715669"/>
          </a:xfrm>
        </p:spPr>
        <p:txBody>
          <a:bodyPr/>
          <a:lstStyle>
            <a:lvl1pPr>
              <a:defRPr>
                <a:solidFill>
                  <a:schemeClr val="bg1"/>
                </a:solidFill>
              </a:defRPr>
            </a:lvl1pPr>
          </a:lstStyle>
          <a:p>
            <a:r>
              <a:rPr lang="en-US" dirty="0"/>
              <a:t>Layout template for detailed charts</a:t>
            </a:r>
            <a:endParaRPr lang="en-GB" dirty="0"/>
          </a:p>
        </p:txBody>
      </p:sp>
      <p:sp>
        <p:nvSpPr>
          <p:cNvPr id="3" name="Placeholder">
            <a:extLst>
              <a:ext uri="{FF2B5EF4-FFF2-40B4-BE49-F238E27FC236}">
                <a16:creationId xmlns:a16="http://schemas.microsoft.com/office/drawing/2014/main" id="{98D0F1BA-16E4-EAD4-97CD-9005E8F027D2}"/>
              </a:ext>
            </a:extLst>
          </p:cNvPr>
          <p:cNvSpPr>
            <a:spLocks noGrp="1"/>
          </p:cNvSpPr>
          <p:nvPr>
            <p:ph type="body" sz="quarter" idx="10" hasCustomPrompt="1"/>
          </p:nvPr>
        </p:nvSpPr>
        <p:spPr>
          <a:xfrm>
            <a:off x="3355975" y="701675"/>
            <a:ext cx="8393113" cy="4959350"/>
          </a:xfrm>
          <a:prstGeom prst="rect">
            <a:avLst/>
          </a:prstGeom>
        </p:spPr>
        <p:txBody>
          <a:bodyPr numCol="3" spcCol="288000"/>
          <a:lstStyle>
            <a:lvl1pPr>
              <a:lnSpc>
                <a:spcPct val="120000"/>
              </a:lnSpc>
              <a:spcBef>
                <a:spcPts val="400"/>
              </a:spcBef>
              <a:spcAft>
                <a:spcPts val="400"/>
              </a:spcAft>
              <a:defRPr/>
            </a:lvl1pPr>
            <a:lvl2pPr marL="180975" indent="-180975">
              <a:lnSpc>
                <a:spcPct val="120000"/>
              </a:lnSpc>
              <a:spcBef>
                <a:spcPts val="400"/>
              </a:spcBef>
              <a:spcAft>
                <a:spcPts val="400"/>
              </a:spcAft>
              <a:defRPr lang="en-US" sz="1200" kern="1200" dirty="0">
                <a:solidFill>
                  <a:schemeClr val="tx1"/>
                </a:solidFill>
                <a:latin typeface="+mn-lt"/>
                <a:ea typeface="+mn-ea"/>
                <a:cs typeface="+mn-cs"/>
              </a:defRPr>
            </a:lvl2pPr>
            <a:lvl3pPr>
              <a:lnSpc>
                <a:spcPct val="120000"/>
              </a:lnSpc>
              <a:spcBef>
                <a:spcPts val="400"/>
              </a:spcBef>
              <a:spcAft>
                <a:spcPts val="400"/>
              </a:spcAft>
              <a:defRPr/>
            </a:lvl3pPr>
            <a:lvl4pPr>
              <a:lnSpc>
                <a:spcPct val="120000"/>
              </a:lnSpc>
              <a:spcBef>
                <a:spcPts val="400"/>
              </a:spcBef>
              <a:spcAft>
                <a:spcPts val="400"/>
              </a:spcAft>
              <a:defRPr sz="1200"/>
            </a:lvl4pPr>
            <a:lvl5pPr>
              <a:lnSpc>
                <a:spcPct val="120000"/>
              </a:lnSpc>
              <a:spcBef>
                <a:spcPts val="400"/>
              </a:spcBef>
              <a:spcAft>
                <a:spcPts val="400"/>
              </a:spcAft>
              <a:defRPr sz="1200"/>
            </a:lvl5pPr>
          </a:lstStyle>
          <a:p>
            <a:pPr lvl="0"/>
            <a:r>
              <a:rPr lang="en-US" dirty="0"/>
              <a:t>Three column continuous text box</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US" dirty="0"/>
              <a:t>Second level</a:t>
            </a:r>
          </a:p>
          <a:p>
            <a:pPr lvl="2"/>
            <a:r>
              <a:rPr lang="en-US" dirty="0"/>
              <a:t>Third level</a:t>
            </a:r>
          </a:p>
        </p:txBody>
      </p:sp>
    </p:spTree>
    <p:extLst>
      <p:ext uri="{BB962C8B-B14F-4D97-AF65-F5344CB8AC3E}">
        <p14:creationId xmlns:p14="http://schemas.microsoft.com/office/powerpoint/2010/main" val="750228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mage strip with text">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C05822E-F8EF-0B26-EE8C-294CF585952F}"/>
              </a:ext>
            </a:extLst>
          </p:cNvPr>
          <p:cNvSpPr>
            <a:spLocks noGrp="1"/>
          </p:cNvSpPr>
          <p:nvPr>
            <p:ph type="title"/>
          </p:nvPr>
        </p:nvSpPr>
        <p:spPr>
          <a:xfrm>
            <a:off x="449263" y="701874"/>
            <a:ext cx="7051812" cy="715669"/>
          </a:xfrm>
        </p:spPr>
        <p:txBody>
          <a:bodyPr/>
          <a:lstStyle/>
          <a:p>
            <a:r>
              <a:rPr lang="en-US"/>
              <a:t>Click to edit Master title style</a:t>
            </a:r>
            <a:endParaRPr lang="en-GB" dirty="0"/>
          </a:p>
        </p:txBody>
      </p:sp>
      <p:sp>
        <p:nvSpPr>
          <p:cNvPr id="5" name="Placeholder">
            <a:extLst>
              <a:ext uri="{FF2B5EF4-FFF2-40B4-BE49-F238E27FC236}">
                <a16:creationId xmlns:a16="http://schemas.microsoft.com/office/drawing/2014/main" id="{65EFF5B5-9A6C-6AFB-ABBA-564B4F8855CF}"/>
              </a:ext>
            </a:extLst>
          </p:cNvPr>
          <p:cNvSpPr>
            <a:spLocks noGrp="1"/>
          </p:cNvSpPr>
          <p:nvPr>
            <p:ph type="body" sz="quarter" idx="11"/>
          </p:nvPr>
        </p:nvSpPr>
        <p:spPr>
          <a:xfrm>
            <a:off x="449263" y="1809749"/>
            <a:ext cx="5499100" cy="4138613"/>
          </a:xfrm>
          <a:prstGeom prst="rect">
            <a:avLst/>
          </a:prstGeom>
        </p:spPr>
        <p:txBody>
          <a:bodyPr numCol="2" spcCol="288000"/>
          <a:lstStyle>
            <a:lvl1pPr marL="0" indent="0">
              <a:lnSpc>
                <a:spcPct val="115000"/>
              </a:lnSpc>
              <a:spcBef>
                <a:spcPts val="400"/>
              </a:spcBef>
              <a:spcAft>
                <a:spcPts val="400"/>
              </a:spcAft>
              <a:buFont typeface="Wingdings 2" panose="05020102010507070707" pitchFamily="18" charset="2"/>
              <a:buNone/>
              <a:defRPr sz="1200"/>
            </a:lvl1pPr>
            <a:lvl2pPr marL="180975" indent="-180975">
              <a:lnSpc>
                <a:spcPct val="115000"/>
              </a:lnSpc>
              <a:spcBef>
                <a:spcPts val="400"/>
              </a:spcBef>
              <a:spcAft>
                <a:spcPts val="400"/>
              </a:spcAft>
              <a:defRPr lang="en-US" sz="1200" kern="1200" dirty="0">
                <a:solidFill>
                  <a:schemeClr val="tx1"/>
                </a:solidFill>
                <a:latin typeface="+mn-lt"/>
                <a:ea typeface="+mn-ea"/>
                <a:cs typeface="+mn-cs"/>
              </a:defRPr>
            </a:lvl2pPr>
            <a:lvl3pPr>
              <a:lnSpc>
                <a:spcPct val="115000"/>
              </a:lnSpc>
              <a:spcBef>
                <a:spcPts val="400"/>
              </a:spcBef>
              <a:spcAft>
                <a:spcPts val="400"/>
              </a:spcAft>
              <a:defRPr sz="1200"/>
            </a:lvl3pPr>
            <a:lvl4pPr>
              <a:lnSpc>
                <a:spcPct val="120000"/>
              </a:lnSpc>
              <a:spcBef>
                <a:spcPts val="400"/>
              </a:spcBef>
              <a:spcAft>
                <a:spcPts val="400"/>
              </a:spcAft>
              <a:defRPr sz="1200"/>
            </a:lvl4pPr>
            <a:lvl5pPr>
              <a:lnSpc>
                <a:spcPct val="120000"/>
              </a:lnSpc>
              <a:spcBef>
                <a:spcPts val="400"/>
              </a:spcBef>
              <a:spcAft>
                <a:spcPts val="400"/>
              </a:spcAft>
              <a:defRPr sz="1200"/>
            </a:lvl5pPr>
          </a:lstStyle>
          <a:p>
            <a:pPr lvl="0"/>
            <a:r>
              <a:rPr lang="en-US"/>
              <a:t>Click to edit Master text styles</a:t>
            </a:r>
          </a:p>
          <a:p>
            <a:pPr lvl="1"/>
            <a:r>
              <a:rPr lang="en-US"/>
              <a:t>Second level</a:t>
            </a:r>
          </a:p>
          <a:p>
            <a:pPr lvl="2"/>
            <a:r>
              <a:rPr lang="en-US"/>
              <a:t>Third level</a:t>
            </a:r>
          </a:p>
        </p:txBody>
      </p:sp>
      <p:sp>
        <p:nvSpPr>
          <p:cNvPr id="16" name="Picture Placeholder">
            <a:extLst>
              <a:ext uri="{FF2B5EF4-FFF2-40B4-BE49-F238E27FC236}">
                <a16:creationId xmlns:a16="http://schemas.microsoft.com/office/drawing/2014/main" id="{1F1C54D2-D2EE-04BE-5F32-CEBA48FF0D37}"/>
              </a:ext>
              <a:ext uri="{C183D7F6-B498-43B3-948B-1728B52AA6E4}">
                <adec:decorative xmlns:adec="http://schemas.microsoft.com/office/drawing/2017/decorative" val="1"/>
              </a:ext>
            </a:extLst>
          </p:cNvPr>
          <p:cNvSpPr>
            <a:spLocks noGrp="1"/>
          </p:cNvSpPr>
          <p:nvPr>
            <p:ph type="pic" sz="quarter" idx="10"/>
          </p:nvPr>
        </p:nvSpPr>
        <p:spPr>
          <a:xfrm>
            <a:off x="3600450" y="1"/>
            <a:ext cx="8591550" cy="6858000"/>
          </a:xfrm>
          <a:custGeom>
            <a:avLst/>
            <a:gdLst>
              <a:gd name="connsiteX0" fmla="*/ 6857996 w 8591550"/>
              <a:gd name="connsiteY0" fmla="*/ 0 h 6858000"/>
              <a:gd name="connsiteX1" fmla="*/ 8591550 w 8591550"/>
              <a:gd name="connsiteY1" fmla="*/ 0 h 6858000"/>
              <a:gd name="connsiteX2" fmla="*/ 8591550 w 8591550"/>
              <a:gd name="connsiteY2" fmla="*/ 3852860 h 6858000"/>
              <a:gd name="connsiteX3" fmla="*/ 5586410 w 8591550"/>
              <a:gd name="connsiteY3" fmla="*/ 6858000 h 6858000"/>
              <a:gd name="connsiteX4" fmla="*/ 0 w 8591550"/>
              <a:gd name="connsiteY4" fmla="*/ 6858000 h 6858000"/>
              <a:gd name="connsiteX5" fmla="*/ 0 w 8591550"/>
              <a:gd name="connsiteY5" fmla="*/ 68579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1550" h="6858000">
                <a:moveTo>
                  <a:pt x="6857996" y="0"/>
                </a:moveTo>
                <a:lnTo>
                  <a:pt x="8591550" y="0"/>
                </a:lnTo>
                <a:lnTo>
                  <a:pt x="8591550" y="3852860"/>
                </a:lnTo>
                <a:lnTo>
                  <a:pt x="5586410" y="6858000"/>
                </a:lnTo>
                <a:lnTo>
                  <a:pt x="0" y="6858000"/>
                </a:lnTo>
                <a:lnTo>
                  <a:pt x="0" y="6857996"/>
                </a:lnTo>
                <a:close/>
              </a:path>
            </a:pathLst>
          </a:custGeom>
          <a:pattFill prst="dkVert">
            <a:fgClr>
              <a:schemeClr val="bg1">
                <a:lumMod val="85000"/>
              </a:schemeClr>
            </a:fgClr>
            <a:bgClr>
              <a:schemeClr val="bg1"/>
            </a:bgClr>
          </a:pattFill>
        </p:spPr>
        <p:txBody>
          <a:bodyPr vert="horz" wrap="square" lIns="0" tIns="0" rIns="0" bIns="2520000" rtlCol="0" anchor="b">
            <a:noAutofit/>
          </a:bodyPr>
          <a:lstStyle>
            <a:lvl1pPr algn="ctr">
              <a:defRPr lang="en-GB"/>
            </a:lvl1pPr>
          </a:lstStyle>
          <a:p>
            <a:pPr lvl="0"/>
            <a:r>
              <a:rPr lang="en-US"/>
              <a:t>Click icon to add picture</a:t>
            </a:r>
            <a:endParaRPr lang="en-GB" dirty="0"/>
          </a:p>
        </p:txBody>
      </p:sp>
      <p:sp>
        <p:nvSpPr>
          <p:cNvPr id="4" name="Classification">
            <a:extLst>
              <a:ext uri="{FF2B5EF4-FFF2-40B4-BE49-F238E27FC236}">
                <a16:creationId xmlns:a16="http://schemas.microsoft.com/office/drawing/2014/main" id="{2A357368-6911-F108-4C72-BC6BCD6C22E2}"/>
              </a:ext>
              <a:ext uri="{C183D7F6-B498-43B3-948B-1728B52AA6E4}">
                <adec:decorative xmlns:adec="http://schemas.microsoft.com/office/drawing/2017/decorative" val="1"/>
              </a:ext>
            </a:extLst>
          </p:cNvPr>
          <p:cNvSpPr txBox="1">
            <a:spLocks/>
          </p:cNvSpPr>
          <p:nvPr/>
        </p:nvSpPr>
        <p:spPr>
          <a:xfrm>
            <a:off x="440939" y="6297275"/>
            <a:ext cx="1925190" cy="323165"/>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dirty="0">
                <a:solidFill>
                  <a:schemeClr val="tx1"/>
                </a:solidFill>
                <a:effectLst/>
              </a:rPr>
              <a:t>© Ipsos | Doc Name | Month Year | Version # | Public | Internal/Client Use Only | Strictly Confidential</a:t>
            </a:r>
          </a:p>
        </p:txBody>
      </p:sp>
      <p:pic>
        <p:nvPicPr>
          <p:cNvPr id="2" name="Ipsos Logo">
            <a:extLst>
              <a:ext uri="{FF2B5EF4-FFF2-40B4-BE49-F238E27FC236}">
                <a16:creationId xmlns:a16="http://schemas.microsoft.com/office/drawing/2014/main" id="{5736C387-1E30-3967-00C5-67A2D4B1A6F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332005273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3011884-C2D5-14CD-9848-37C5CB013EB4}"/>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19642856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Biographi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4ADF9F4-0984-90BB-D24E-468E60FF06E5}"/>
              </a:ext>
            </a:extLst>
          </p:cNvPr>
          <p:cNvSpPr>
            <a:spLocks noGrp="1"/>
          </p:cNvSpPr>
          <p:nvPr>
            <p:ph type="title" hasCustomPrompt="1"/>
          </p:nvPr>
        </p:nvSpPr>
        <p:spPr/>
        <p:txBody>
          <a:bodyPr/>
          <a:lstStyle>
            <a:lvl1pPr>
              <a:defRPr/>
            </a:lvl1pPr>
          </a:lstStyle>
          <a:p>
            <a:r>
              <a:rPr lang="en-US" dirty="0"/>
              <a:t>Biographies / Team Slide</a:t>
            </a:r>
            <a:endParaRPr lang="en-GB" dirty="0"/>
          </a:p>
        </p:txBody>
      </p:sp>
      <p:sp>
        <p:nvSpPr>
          <p:cNvPr id="16" name="Name 1">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42913"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6" name="Picture Placeholder 1">
            <a:extLst>
              <a:ext uri="{FF2B5EF4-FFF2-40B4-BE49-F238E27FC236}">
                <a16:creationId xmlns:a16="http://schemas.microsoft.com/office/drawing/2014/main" id="{1D022528-6EBA-C4A0-BEB6-F9204610C897}"/>
              </a:ext>
              <a:ext uri="{C183D7F6-B498-43B3-948B-1728B52AA6E4}">
                <adec:decorative xmlns:adec="http://schemas.microsoft.com/office/drawing/2017/decorative" val="1"/>
              </a:ext>
            </a:extLst>
          </p:cNvPr>
          <p:cNvSpPr>
            <a:spLocks noGrp="1"/>
          </p:cNvSpPr>
          <p:nvPr>
            <p:ph type="pic" sz="quarter" idx="19"/>
          </p:nvPr>
        </p:nvSpPr>
        <p:spPr>
          <a:xfrm>
            <a:off x="455613" y="232385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15" name="Placeholder 1">
            <a:extLst>
              <a:ext uri="{FF2B5EF4-FFF2-40B4-BE49-F238E27FC236}">
                <a16:creationId xmlns:a16="http://schemas.microsoft.com/office/drawing/2014/main" id="{A81DA3D4-EF88-48E1-A722-44D4D0FA10B6}"/>
              </a:ext>
            </a:extLst>
          </p:cNvPr>
          <p:cNvSpPr>
            <a:spLocks noGrp="1"/>
          </p:cNvSpPr>
          <p:nvPr>
            <p:ph type="body" sz="quarter" idx="23" hasCustomPrompt="1"/>
          </p:nvPr>
        </p:nvSpPr>
        <p:spPr>
          <a:xfrm>
            <a:off x="442913"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0" name="Name 2">
            <a:extLst>
              <a:ext uri="{FF2B5EF4-FFF2-40B4-BE49-F238E27FC236}">
                <a16:creationId xmlns:a16="http://schemas.microsoft.com/office/drawing/2014/main" id="{71613F17-97E2-4491-9EF3-F01FFDE6E863}"/>
              </a:ext>
            </a:extLst>
          </p:cNvPr>
          <p:cNvSpPr>
            <a:spLocks noGrp="1"/>
          </p:cNvSpPr>
          <p:nvPr>
            <p:ph type="body" sz="quarter" idx="25" hasCustomPrompt="1"/>
          </p:nvPr>
        </p:nvSpPr>
        <p:spPr>
          <a:xfrm>
            <a:off x="2379122"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7" name="Picture Placeholder 2">
            <a:extLst>
              <a:ext uri="{FF2B5EF4-FFF2-40B4-BE49-F238E27FC236}">
                <a16:creationId xmlns:a16="http://schemas.microsoft.com/office/drawing/2014/main" id="{BCAD9EA5-E736-4B69-C6BA-B70AA49A3DC7}"/>
              </a:ext>
              <a:ext uri="{C183D7F6-B498-43B3-948B-1728B52AA6E4}">
                <adec:decorative xmlns:adec="http://schemas.microsoft.com/office/drawing/2017/decorative" val="1"/>
              </a:ext>
            </a:extLst>
          </p:cNvPr>
          <p:cNvSpPr>
            <a:spLocks noGrp="1"/>
          </p:cNvSpPr>
          <p:nvPr>
            <p:ph type="pic" sz="quarter" idx="39"/>
          </p:nvPr>
        </p:nvSpPr>
        <p:spPr>
          <a:xfrm>
            <a:off x="2390052"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21" name="Placeholder 2">
            <a:extLst>
              <a:ext uri="{FF2B5EF4-FFF2-40B4-BE49-F238E27FC236}">
                <a16:creationId xmlns:a16="http://schemas.microsoft.com/office/drawing/2014/main" id="{6F22912B-7D36-4077-8BFB-FDA6B7BA0EA9}"/>
              </a:ext>
            </a:extLst>
          </p:cNvPr>
          <p:cNvSpPr>
            <a:spLocks noGrp="1"/>
          </p:cNvSpPr>
          <p:nvPr>
            <p:ph type="body" sz="quarter" idx="26" hasCustomPrompt="1"/>
          </p:nvPr>
        </p:nvSpPr>
        <p:spPr>
          <a:xfrm>
            <a:off x="2379892"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4" name="Name 3">
            <a:extLst>
              <a:ext uri="{FF2B5EF4-FFF2-40B4-BE49-F238E27FC236}">
                <a16:creationId xmlns:a16="http://schemas.microsoft.com/office/drawing/2014/main" id="{4ACD92D7-D8E5-4F1B-8FF3-A92BC817BD5B}"/>
              </a:ext>
            </a:extLst>
          </p:cNvPr>
          <p:cNvSpPr>
            <a:spLocks noGrp="1"/>
          </p:cNvSpPr>
          <p:nvPr>
            <p:ph type="body" sz="quarter" idx="28" hasCustomPrompt="1"/>
          </p:nvPr>
        </p:nvSpPr>
        <p:spPr>
          <a:xfrm>
            <a:off x="4315331"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8" name="Picture Placeholder 3">
            <a:extLst>
              <a:ext uri="{FF2B5EF4-FFF2-40B4-BE49-F238E27FC236}">
                <a16:creationId xmlns:a16="http://schemas.microsoft.com/office/drawing/2014/main" id="{357D52C6-2870-E30F-D4E4-6FE20FD88ED3}"/>
              </a:ext>
              <a:ext uri="{C183D7F6-B498-43B3-948B-1728B52AA6E4}">
                <adec:decorative xmlns:adec="http://schemas.microsoft.com/office/drawing/2017/decorative" val="1"/>
              </a:ext>
            </a:extLst>
          </p:cNvPr>
          <p:cNvSpPr>
            <a:spLocks noGrp="1"/>
          </p:cNvSpPr>
          <p:nvPr>
            <p:ph type="pic" sz="quarter" idx="40"/>
          </p:nvPr>
        </p:nvSpPr>
        <p:spPr>
          <a:xfrm>
            <a:off x="4324491"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25" name="Placeholder 3">
            <a:extLst>
              <a:ext uri="{FF2B5EF4-FFF2-40B4-BE49-F238E27FC236}">
                <a16:creationId xmlns:a16="http://schemas.microsoft.com/office/drawing/2014/main" id="{459EAA34-4CBD-4836-8FB9-E4972A4D4702}"/>
              </a:ext>
            </a:extLst>
          </p:cNvPr>
          <p:cNvSpPr>
            <a:spLocks noGrp="1"/>
          </p:cNvSpPr>
          <p:nvPr>
            <p:ph type="body" sz="quarter" idx="29" hasCustomPrompt="1"/>
          </p:nvPr>
        </p:nvSpPr>
        <p:spPr>
          <a:xfrm>
            <a:off x="4316871"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27" name="Name 4">
            <a:extLst>
              <a:ext uri="{FF2B5EF4-FFF2-40B4-BE49-F238E27FC236}">
                <a16:creationId xmlns:a16="http://schemas.microsoft.com/office/drawing/2014/main" id="{95119930-DF3D-4F95-9821-DD803BEC06B8}"/>
              </a:ext>
            </a:extLst>
          </p:cNvPr>
          <p:cNvSpPr>
            <a:spLocks noGrp="1"/>
          </p:cNvSpPr>
          <p:nvPr>
            <p:ph type="body" sz="quarter" idx="31" hasCustomPrompt="1"/>
          </p:nvPr>
        </p:nvSpPr>
        <p:spPr>
          <a:xfrm>
            <a:off x="6251540"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9" name="Picture Placeholder 4">
            <a:extLst>
              <a:ext uri="{FF2B5EF4-FFF2-40B4-BE49-F238E27FC236}">
                <a16:creationId xmlns:a16="http://schemas.microsoft.com/office/drawing/2014/main" id="{074A36C6-E21E-40D7-90B6-E4EE4ED33126}"/>
              </a:ext>
              <a:ext uri="{C183D7F6-B498-43B3-948B-1728B52AA6E4}">
                <adec:decorative xmlns:adec="http://schemas.microsoft.com/office/drawing/2017/decorative" val="1"/>
              </a:ext>
            </a:extLst>
          </p:cNvPr>
          <p:cNvSpPr>
            <a:spLocks noGrp="1"/>
          </p:cNvSpPr>
          <p:nvPr>
            <p:ph type="pic" sz="quarter" idx="41"/>
          </p:nvPr>
        </p:nvSpPr>
        <p:spPr>
          <a:xfrm>
            <a:off x="6258930"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28" name="Placeholder 4">
            <a:extLst>
              <a:ext uri="{FF2B5EF4-FFF2-40B4-BE49-F238E27FC236}">
                <a16:creationId xmlns:a16="http://schemas.microsoft.com/office/drawing/2014/main" id="{F1EC47F3-3364-4097-9549-A48AAC2F5219}"/>
              </a:ext>
            </a:extLst>
          </p:cNvPr>
          <p:cNvSpPr>
            <a:spLocks noGrp="1"/>
          </p:cNvSpPr>
          <p:nvPr>
            <p:ph type="body" sz="quarter" idx="32" hasCustomPrompt="1"/>
          </p:nvPr>
        </p:nvSpPr>
        <p:spPr>
          <a:xfrm>
            <a:off x="6253850"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0" name="Name 5">
            <a:extLst>
              <a:ext uri="{FF2B5EF4-FFF2-40B4-BE49-F238E27FC236}">
                <a16:creationId xmlns:a16="http://schemas.microsoft.com/office/drawing/2014/main" id="{8BC3BB59-8297-4139-8EEB-7AA6A362059C}"/>
              </a:ext>
            </a:extLst>
          </p:cNvPr>
          <p:cNvSpPr>
            <a:spLocks noGrp="1"/>
          </p:cNvSpPr>
          <p:nvPr>
            <p:ph type="body" sz="quarter" idx="34" hasCustomPrompt="1"/>
          </p:nvPr>
        </p:nvSpPr>
        <p:spPr>
          <a:xfrm>
            <a:off x="8187749"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19" name="Picture Placeholder 5">
            <a:extLst>
              <a:ext uri="{FF2B5EF4-FFF2-40B4-BE49-F238E27FC236}">
                <a16:creationId xmlns:a16="http://schemas.microsoft.com/office/drawing/2014/main" id="{F63214CF-5EA4-B6FC-063D-D3496667EF2D}"/>
              </a:ext>
              <a:ext uri="{C183D7F6-B498-43B3-948B-1728B52AA6E4}">
                <adec:decorative xmlns:adec="http://schemas.microsoft.com/office/drawing/2017/decorative" val="1"/>
              </a:ext>
            </a:extLst>
          </p:cNvPr>
          <p:cNvSpPr>
            <a:spLocks noGrp="1"/>
          </p:cNvSpPr>
          <p:nvPr>
            <p:ph type="pic" sz="quarter" idx="42"/>
          </p:nvPr>
        </p:nvSpPr>
        <p:spPr>
          <a:xfrm>
            <a:off x="819336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31" name="Placeholder 5">
            <a:extLst>
              <a:ext uri="{FF2B5EF4-FFF2-40B4-BE49-F238E27FC236}">
                <a16:creationId xmlns:a16="http://schemas.microsoft.com/office/drawing/2014/main" id="{3539E75B-AA24-4E49-B21A-8AAB8E62C410}"/>
              </a:ext>
            </a:extLst>
          </p:cNvPr>
          <p:cNvSpPr>
            <a:spLocks noGrp="1"/>
          </p:cNvSpPr>
          <p:nvPr>
            <p:ph type="body" sz="quarter" idx="35" hasCustomPrompt="1"/>
          </p:nvPr>
        </p:nvSpPr>
        <p:spPr>
          <a:xfrm>
            <a:off x="8190829"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
        <p:nvSpPr>
          <p:cNvPr id="33" name="Name 6">
            <a:extLst>
              <a:ext uri="{FF2B5EF4-FFF2-40B4-BE49-F238E27FC236}">
                <a16:creationId xmlns:a16="http://schemas.microsoft.com/office/drawing/2014/main" id="{3F21806D-0731-464D-A660-3F50C5CAF670}"/>
              </a:ext>
            </a:extLst>
          </p:cNvPr>
          <p:cNvSpPr>
            <a:spLocks noGrp="1"/>
          </p:cNvSpPr>
          <p:nvPr>
            <p:ph type="body" sz="quarter" idx="37" hasCustomPrompt="1"/>
          </p:nvPr>
        </p:nvSpPr>
        <p:spPr>
          <a:xfrm>
            <a:off x="10123957" y="1735212"/>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dirty="0"/>
              <a:t>First name</a:t>
            </a:r>
          </a:p>
          <a:p>
            <a:pPr lvl="1"/>
            <a:r>
              <a:rPr lang="en-GB" dirty="0"/>
              <a:t>Last name</a:t>
            </a:r>
          </a:p>
        </p:txBody>
      </p:sp>
      <p:sp>
        <p:nvSpPr>
          <p:cNvPr id="23" name="Picture Placeholder 6">
            <a:extLst>
              <a:ext uri="{FF2B5EF4-FFF2-40B4-BE49-F238E27FC236}">
                <a16:creationId xmlns:a16="http://schemas.microsoft.com/office/drawing/2014/main" id="{95C42D8A-99F6-7643-7FD4-13CD14652A53}"/>
              </a:ext>
              <a:ext uri="{C183D7F6-B498-43B3-948B-1728B52AA6E4}">
                <adec:decorative xmlns:adec="http://schemas.microsoft.com/office/drawing/2017/decorative" val="1"/>
              </a:ext>
            </a:extLst>
          </p:cNvPr>
          <p:cNvSpPr>
            <a:spLocks noGrp="1"/>
          </p:cNvSpPr>
          <p:nvPr>
            <p:ph type="pic" sz="quarter" idx="43"/>
          </p:nvPr>
        </p:nvSpPr>
        <p:spPr>
          <a:xfrm>
            <a:off x="1012780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dirty="0"/>
          </a:p>
        </p:txBody>
      </p:sp>
      <p:sp>
        <p:nvSpPr>
          <p:cNvPr id="34" name="Placeholder 6">
            <a:extLst>
              <a:ext uri="{FF2B5EF4-FFF2-40B4-BE49-F238E27FC236}">
                <a16:creationId xmlns:a16="http://schemas.microsoft.com/office/drawing/2014/main" id="{E534BACD-3BA5-4149-ABE3-6C66E16EC23C}"/>
              </a:ext>
            </a:extLst>
          </p:cNvPr>
          <p:cNvSpPr>
            <a:spLocks noGrp="1"/>
          </p:cNvSpPr>
          <p:nvPr>
            <p:ph type="body" sz="quarter" idx="38" hasCustomPrompt="1"/>
          </p:nvPr>
        </p:nvSpPr>
        <p:spPr>
          <a:xfrm>
            <a:off x="10127809" y="4044485"/>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dirty="0"/>
              <a:t>Title and brief role description here</a:t>
            </a:r>
          </a:p>
        </p:txBody>
      </p:sp>
    </p:spTree>
    <p:extLst>
      <p:ext uri="{BB962C8B-B14F-4D97-AF65-F5344CB8AC3E}">
        <p14:creationId xmlns:p14="http://schemas.microsoft.com/office/powerpoint/2010/main" val="190235540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Statement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hasCustomPrompt="1"/>
          </p:nvPr>
        </p:nvSpPr>
        <p:spPr>
          <a:xfrm>
            <a:off x="431999" y="1898850"/>
            <a:ext cx="7010201" cy="715669"/>
          </a:xfrm>
        </p:spPr>
        <p:txBody>
          <a:bodyPr/>
          <a:lstStyle>
            <a:lvl1pPr>
              <a:lnSpc>
                <a:spcPct val="100000"/>
              </a:lnSpc>
              <a:defRPr sz="3200" b="1" cap="none" baseline="0">
                <a:solidFill>
                  <a:schemeClr val="tx1"/>
                </a:solidFill>
                <a:latin typeface="+mn-lt"/>
              </a:defRPr>
            </a:lvl1pPr>
          </a:lstStyle>
          <a:p>
            <a:r>
              <a:rPr lang="en-US" dirty="0"/>
              <a:t>Quote or statement here – </a:t>
            </a:r>
            <a:br>
              <a:rPr lang="en-US" dirty="0"/>
            </a:br>
            <a:r>
              <a:rPr lang="en-US" dirty="0"/>
              <a:t>only black text is fully accessible on teal, green or orange</a:t>
            </a:r>
            <a:endParaRPr lang="en-GB" dirty="0"/>
          </a:p>
        </p:txBody>
      </p:sp>
      <p:sp>
        <p:nvSpPr>
          <p:cNvPr id="4" name="Triangle">
            <a:extLst>
              <a:ext uri="{FF2B5EF4-FFF2-40B4-BE49-F238E27FC236}">
                <a16:creationId xmlns:a16="http://schemas.microsoft.com/office/drawing/2014/main" id="{AE7DDF0E-41B4-9738-7FF8-6113726879FE}"/>
              </a:ext>
              <a:ext uri="{C183D7F6-B498-43B3-948B-1728B52AA6E4}">
                <adec:decorative xmlns:adec="http://schemas.microsoft.com/office/drawing/2017/decorative" val="1"/>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12" name="Classification">
            <a:extLst>
              <a:ext uri="{FF2B5EF4-FFF2-40B4-BE49-F238E27FC236}">
                <a16:creationId xmlns:a16="http://schemas.microsoft.com/office/drawing/2014/main" id="{1C5B0F71-0889-8AA3-1424-358FEF2E8AF4}"/>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effectLst/>
              </a:rPr>
              <a:t>© Ipsos | Doc Name | Month Year | Version # | Public | Internal/Client Use Only | Strictly Confidential</a:t>
            </a:r>
          </a:p>
        </p:txBody>
      </p:sp>
      <p:sp>
        <p:nvSpPr>
          <p:cNvPr id="11" name="Slide Number">
            <a:extLst>
              <a:ext uri="{FF2B5EF4-FFF2-40B4-BE49-F238E27FC236}">
                <a16:creationId xmlns:a16="http://schemas.microsoft.com/office/drawing/2014/main" id="{BE4B9BBA-B9E4-5FF2-9CD0-5259512082F0}"/>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pic>
        <p:nvPicPr>
          <p:cNvPr id="5" name="Ipsos Logo">
            <a:extLst>
              <a:ext uri="{FF2B5EF4-FFF2-40B4-BE49-F238E27FC236}">
                <a16:creationId xmlns:a16="http://schemas.microsoft.com/office/drawing/2014/main" id="{C8313A58-2212-9452-4CBE-3D4E7E92AA4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619419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ide by side">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B80FCDC1-4ADD-40AF-8A4F-44573B1258DA}"/>
              </a:ext>
            </a:extLst>
          </p:cNvPr>
          <p:cNvSpPr>
            <a:spLocks noGrp="1"/>
          </p:cNvSpPr>
          <p:nvPr>
            <p:ph type="title"/>
          </p:nvPr>
        </p:nvSpPr>
        <p:spPr/>
        <p:txBody>
          <a:bodyPr/>
          <a:lstStyle/>
          <a:p>
            <a:r>
              <a:rPr lang="en-US"/>
              <a:t>Click to edit Master title style</a:t>
            </a:r>
            <a:endParaRPr lang="en-GB"/>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buSzPct val="110000"/>
              <a:buFont typeface="Arial" panose="020B0604020202020204" pitchFamily="34" charset="0"/>
              <a:buChar char="•"/>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10" name="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3992"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defRPr lang="en-GB" sz="1400" kern="1200" dirty="0">
                <a:solidFill>
                  <a:schemeClr val="tx1"/>
                </a:solidFill>
                <a:latin typeface="+mn-lt"/>
                <a:ea typeface="+mn-ea"/>
                <a:cs typeface="+mn-cs"/>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263306204"/>
      </p:ext>
    </p:extLst>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style 1">
    <p:spTree>
      <p:nvGrpSpPr>
        <p:cNvPr id="1" name=""/>
        <p:cNvGrpSpPr/>
        <p:nvPr/>
      </p:nvGrpSpPr>
      <p:grpSpPr>
        <a:xfrm>
          <a:off x="0" y="0"/>
          <a:ext cx="0" cy="0"/>
          <a:chOff x="0" y="0"/>
          <a:chExt cx="0" cy="0"/>
        </a:xfrm>
      </p:grpSpPr>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3008550" y="2313873"/>
            <a:ext cx="7524198" cy="2636591"/>
          </a:xfrm>
          <a:prstGeom prst="rect">
            <a:avLst/>
          </a:prstGeom>
        </p:spPr>
        <p:txBody>
          <a:bodyPr anchor="t">
            <a:normAutofit/>
          </a:bodyPr>
          <a:lstStyle>
            <a:lvl1pPr marL="0" indent="0">
              <a:buNone/>
              <a:defRPr sz="3200">
                <a:solidFill>
                  <a:schemeClr val="bg1"/>
                </a:solidFill>
              </a:defRPr>
            </a:lvl1pPr>
          </a:lstStyle>
          <a:p>
            <a:pPr lvl="0"/>
            <a:r>
              <a:rPr lang="en-GB" dirty="0"/>
              <a:t>Insert your quote here</a:t>
            </a:r>
          </a:p>
        </p:txBody>
      </p:sp>
      <p:sp>
        <p:nvSpPr>
          <p:cNvPr id="5" name="Triangle">
            <a:extLst>
              <a:ext uri="{FF2B5EF4-FFF2-40B4-BE49-F238E27FC236}">
                <a16:creationId xmlns:a16="http://schemas.microsoft.com/office/drawing/2014/main" id="{92369341-2A1C-B6BE-3FEC-A2BEC04F6AA8}"/>
              </a:ext>
              <a:ext uri="{C183D7F6-B498-43B3-948B-1728B52AA6E4}">
                <adec:decorative xmlns:adec="http://schemas.microsoft.com/office/drawing/2017/decorative" val="1"/>
              </a:ext>
            </a:extLst>
          </p:cNvPr>
          <p:cNvSpPr/>
          <p:nvPr userDrawn="1"/>
        </p:nvSpPr>
        <p:spPr bwMode="auto">
          <a:xfrm rot="5400000">
            <a:off x="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dirty="0">
              <a:solidFill>
                <a:schemeClr val="tx1"/>
              </a:solidFill>
            </a:endParaRPr>
          </a:p>
        </p:txBody>
      </p:sp>
      <p:sp>
        <p:nvSpPr>
          <p:cNvPr id="9" name="Classification">
            <a:extLst>
              <a:ext uri="{FF2B5EF4-FFF2-40B4-BE49-F238E27FC236}">
                <a16:creationId xmlns:a16="http://schemas.microsoft.com/office/drawing/2014/main" id="{87AAF9A5-97ED-3121-02DE-E041C61DC066}"/>
              </a:ext>
              <a:ext uri="{C183D7F6-B498-43B3-948B-1728B52AA6E4}">
                <adec:decorative xmlns:adec="http://schemas.microsoft.com/office/drawing/2017/decorative" val="1"/>
              </a:ext>
            </a:extLst>
          </p:cNvPr>
          <p:cNvSpPr txBox="1">
            <a:spLocks/>
          </p:cNvSpPr>
          <p:nvPr userDrawn="1"/>
        </p:nvSpPr>
        <p:spPr>
          <a:xfrm>
            <a:off x="440938" y="6504029"/>
            <a:ext cx="4672238" cy="10772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dirty="0">
                <a:solidFill>
                  <a:schemeClr val="bg1"/>
                </a:solidFill>
                <a:effectLst/>
              </a:rPr>
              <a:t>© Ipsos | Doc Name | Month Year | Version # | Public | Internal/Client Use Only | Strictly Confidential</a:t>
            </a:r>
          </a:p>
        </p:txBody>
      </p:sp>
      <p:sp>
        <p:nvSpPr>
          <p:cNvPr id="8" name="Slide Number">
            <a:extLst>
              <a:ext uri="{FF2B5EF4-FFF2-40B4-BE49-F238E27FC236}">
                <a16:creationId xmlns:a16="http://schemas.microsoft.com/office/drawing/2014/main" id="{D37E2842-3D57-CC10-EC4F-9181EFE34C2A}"/>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rPr>
              <a:pPr algn="ctr" rtl="0">
                <a:lnSpc>
                  <a:spcPct val="110000"/>
                </a:lnSpc>
                <a:spcBef>
                  <a:spcPts val="400"/>
                </a:spcBef>
                <a:spcAft>
                  <a:spcPts val="400"/>
                </a:spcAft>
              </a:pPr>
              <a:t>‹#›</a:t>
            </a:fld>
            <a:endParaRPr lang="en-GB" sz="900" dirty="0">
              <a:solidFill>
                <a:schemeClr val="bg1"/>
              </a:solidFill>
            </a:endParaRPr>
          </a:p>
        </p:txBody>
      </p:sp>
      <p:pic>
        <p:nvPicPr>
          <p:cNvPr id="3" name="Ipsos Logo">
            <a:extLst>
              <a:ext uri="{FF2B5EF4-FFF2-40B4-BE49-F238E27FC236}">
                <a16:creationId xmlns:a16="http://schemas.microsoft.com/office/drawing/2014/main" id="{2B071C74-0F19-EA2F-036E-1B05F328FC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091857691"/>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style 3">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bwMode="white">
          <a:xfrm>
            <a:off x="450000" y="811950"/>
            <a:ext cx="5407103" cy="3742438"/>
          </a:xfrm>
        </p:spPr>
        <p:txBody>
          <a:bodyPr anchor="t"/>
          <a:lstStyle>
            <a:lvl1pPr>
              <a:defRPr sz="3600" cap="none" spc="0" baseline="0">
                <a:solidFill>
                  <a:schemeClr val="bg1"/>
                </a:solidFill>
                <a:latin typeface="+mn-lt"/>
              </a:defRPr>
            </a:lvl1pPr>
          </a:lstStyle>
          <a:p>
            <a:r>
              <a:rPr lang="en-GB" dirty="0"/>
              <a:t>Summary text background image (text can be recoloured depending on image colour)</a:t>
            </a:r>
            <a:endParaRPr lang="fr-FR" dirty="0"/>
          </a:p>
        </p:txBody>
      </p:sp>
      <p:sp>
        <p:nvSpPr>
          <p:cNvPr id="4" name="Picture Placeholder">
            <a:extLst>
              <a:ext uri="{FF2B5EF4-FFF2-40B4-BE49-F238E27FC236}">
                <a16:creationId xmlns:a16="http://schemas.microsoft.com/office/drawing/2014/main" id="{A8B69072-8F91-57EB-1C5E-B1807F844055}"/>
              </a:ext>
              <a:ext uri="{C183D7F6-B498-43B3-948B-1728B52AA6E4}">
                <adec:decorative xmlns:adec="http://schemas.microsoft.com/office/drawing/2017/decorative" val="1"/>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733800 h 6858000"/>
              <a:gd name="connsiteX3" fmla="*/ 90678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733800"/>
                </a:lnTo>
                <a:lnTo>
                  <a:pt x="90678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dirty="0"/>
              <a:t>Click icon in centre to add image</a:t>
            </a:r>
            <a:br>
              <a:rPr lang="en-GB" dirty="0"/>
            </a:br>
            <a:r>
              <a:rPr lang="en-GB" dirty="0"/>
              <a:t>Send image to back so elements show on the page</a:t>
            </a:r>
          </a:p>
          <a:p>
            <a:pPr lvl="0" algn="ctr"/>
            <a:endParaRPr lang="en-GB" dirty="0"/>
          </a:p>
          <a:p>
            <a:pPr lvl="0" algn="ctr"/>
            <a:endParaRPr lang="en-GB" dirty="0"/>
          </a:p>
          <a:p>
            <a:pPr lvl="0" algn="ctr"/>
            <a:endParaRPr lang="en-GB" dirty="0"/>
          </a:p>
        </p:txBody>
      </p:sp>
      <p:pic>
        <p:nvPicPr>
          <p:cNvPr id="6" name="Ipsos Logo">
            <a:extLst>
              <a:ext uri="{FF2B5EF4-FFF2-40B4-BE49-F238E27FC236}">
                <a16:creationId xmlns:a16="http://schemas.microsoft.com/office/drawing/2014/main" id="{52B28BDF-4159-E6C3-47E8-C045FBADA5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489174114"/>
      </p:ext>
    </p:extLst>
  </p:cSld>
  <p:clrMapOvr>
    <a:masterClrMapping/>
  </p:clrMapOvr>
  <p:hf hdr="0" ftr="0" dt="0"/>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ull bleed image layout">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A0EF3274-3DAF-E90F-9AC0-22CB0B64614D}"/>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lgn="ctr">
              <a:defRPr lang="en-GB"/>
            </a:lvl1pPr>
          </a:lstStyle>
          <a:p>
            <a:pPr lvl="0"/>
            <a:br>
              <a:rPr lang="en-US" dirty="0"/>
            </a:br>
            <a:br>
              <a:rPr lang="en-US" dirty="0"/>
            </a:br>
            <a:br>
              <a:rPr lang="en-US" dirty="0"/>
            </a:br>
            <a:br>
              <a:rPr lang="en-US" dirty="0"/>
            </a:br>
            <a:br>
              <a:rPr lang="en-US" dirty="0"/>
            </a:br>
            <a:r>
              <a:rPr lang="en-US" dirty="0"/>
              <a:t>Click icon to add picture</a:t>
            </a:r>
            <a:endParaRPr lang="en-GB" dirty="0"/>
          </a:p>
        </p:txBody>
      </p:sp>
    </p:spTree>
    <p:extLst>
      <p:ext uri="{BB962C8B-B14F-4D97-AF65-F5344CB8AC3E}">
        <p14:creationId xmlns:p14="http://schemas.microsoft.com/office/powerpoint/2010/main" val="3460455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bleed video layout">
    <p:spTree>
      <p:nvGrpSpPr>
        <p:cNvPr id="1" name=""/>
        <p:cNvGrpSpPr/>
        <p:nvPr/>
      </p:nvGrpSpPr>
      <p:grpSpPr>
        <a:xfrm>
          <a:off x="0" y="0"/>
          <a:ext cx="0" cy="0"/>
          <a:chOff x="0" y="0"/>
          <a:chExt cx="0" cy="0"/>
        </a:xfrm>
      </p:grpSpPr>
      <p:sp>
        <p:nvSpPr>
          <p:cNvPr id="4" name="Media Placeholder">
            <a:extLst>
              <a:ext uri="{FF2B5EF4-FFF2-40B4-BE49-F238E27FC236}">
                <a16:creationId xmlns:a16="http://schemas.microsoft.com/office/drawing/2014/main" id="{F33785E0-DBDC-A691-50F6-D30517E18DC3}"/>
              </a:ext>
              <a:ext uri="{C183D7F6-B498-43B3-948B-1728B52AA6E4}">
                <adec:decorative xmlns:adec="http://schemas.microsoft.com/office/drawing/2017/decorative" val="1"/>
              </a:ext>
            </a:extLst>
          </p:cNvPr>
          <p:cNvSpPr>
            <a:spLocks noGrp="1"/>
          </p:cNvSpPr>
          <p:nvPr>
            <p:ph type="media"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defRPr lang="en-GB"/>
            </a:lvl1pPr>
          </a:lstStyle>
          <a:p>
            <a:pPr lvl="0" algn="ctr"/>
            <a:br>
              <a:rPr lang="en-GB" dirty="0"/>
            </a:br>
            <a:br>
              <a:rPr lang="en-GB" dirty="0"/>
            </a:br>
            <a:br>
              <a:rPr lang="en-GB" dirty="0"/>
            </a:br>
            <a:br>
              <a:rPr lang="en-GB" dirty="0"/>
            </a:br>
            <a:br>
              <a:rPr lang="en-GB" dirty="0"/>
            </a:br>
            <a:br>
              <a:rPr lang="en-GB" dirty="0"/>
            </a:br>
            <a:r>
              <a:rPr lang="en-GB" dirty="0"/>
              <a:t>Full bleed video layout</a:t>
            </a:r>
          </a:p>
        </p:txBody>
      </p:sp>
    </p:spTree>
    <p:extLst>
      <p:ext uri="{BB962C8B-B14F-4D97-AF65-F5344CB8AC3E}">
        <p14:creationId xmlns:p14="http://schemas.microsoft.com/office/powerpoint/2010/main" val="1507389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and diagram">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4E7DB10B-B766-4A3C-BABF-17B2D91DB2CE}"/>
              </a:ext>
              <a:ext uri="{C183D7F6-B498-43B3-948B-1728B52AA6E4}">
                <adec:decorative xmlns:adec="http://schemas.microsoft.com/office/drawing/2017/decorative" val="0"/>
              </a:ext>
            </a:extLst>
          </p:cNvPr>
          <p:cNvSpPr>
            <a:spLocks noGrp="1"/>
          </p:cNvSpPr>
          <p:nvPr>
            <p:ph type="title"/>
          </p:nvPr>
        </p:nvSpPr>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 uri="{C183D7F6-B498-43B3-948B-1728B52AA6E4}">
                <adec:decorative xmlns:adec="http://schemas.microsoft.com/office/drawing/2017/decorative" val="0"/>
              </a:ext>
            </a:extLst>
          </p:cNvPr>
          <p:cNvSpPr>
            <a:spLocks noGrp="1"/>
          </p:cNvSpPr>
          <p:nvPr>
            <p:ph idx="1" hasCustomPrompt="1"/>
          </p:nvPr>
        </p:nvSpPr>
        <p:spPr>
          <a:xfrm>
            <a:off x="450001" y="1792800"/>
            <a:ext cx="2591650" cy="3876675"/>
          </a:xfrm>
          <a:prstGeom prst="rect">
            <a:avLst/>
          </a:prstGeom>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8" name="Chart / Diagram">
            <a:extLst>
              <a:ext uri="{FF2B5EF4-FFF2-40B4-BE49-F238E27FC236}">
                <a16:creationId xmlns:a16="http://schemas.microsoft.com/office/drawing/2014/main" id="{08D894DB-FF91-4B8E-8C44-72A8DC9940DE}"/>
              </a:ext>
              <a:ext uri="{C183D7F6-B498-43B3-948B-1728B52AA6E4}">
                <adec:decorative xmlns:adec="http://schemas.microsoft.com/office/drawing/2017/decorative" val="0"/>
              </a:ext>
            </a:extLst>
          </p:cNvPr>
          <p:cNvSpPr>
            <a:spLocks noGrp="1"/>
          </p:cNvSpPr>
          <p:nvPr>
            <p:ph sz="quarter" idx="19" hasCustomPrompt="1"/>
          </p:nvPr>
        </p:nvSpPr>
        <p:spPr>
          <a:xfrm>
            <a:off x="3355975" y="1792800"/>
            <a:ext cx="8410071" cy="3877200"/>
          </a:xfrm>
          <a:prstGeom prst="rect">
            <a:avLst/>
          </a:prstGeom>
          <a:solidFill>
            <a:schemeClr val="bg1">
              <a:lumMod val="95000"/>
            </a:schemeClr>
          </a:solidFill>
        </p:spPr>
        <p:txBody>
          <a:bodyPr/>
          <a:lstStyle>
            <a:lvl1pPr>
              <a:defRPr sz="1400"/>
            </a:lvl1pPr>
            <a:lvl2pPr>
              <a:defRPr sz="1200"/>
            </a:lvl2pPr>
            <a:lvl3pPr>
              <a:defRPr sz="1200"/>
            </a:lvl3pPr>
            <a:lvl4pPr>
              <a:defRPr sz="1200"/>
            </a:lvl4pPr>
            <a:lvl5pPr>
              <a:defRPr sz="1200"/>
            </a:lvl5pPr>
          </a:lstStyle>
          <a:p>
            <a:pPr lvl="0"/>
            <a:r>
              <a:rPr lang="en-US" dirty="0"/>
              <a:t>Insert diagram or visual content here</a:t>
            </a:r>
          </a:p>
        </p:txBody>
      </p:sp>
      <p:sp>
        <p:nvSpPr>
          <p:cNvPr id="11" name="Base &amp; Source">
            <a:extLst>
              <a:ext uri="{FF2B5EF4-FFF2-40B4-BE49-F238E27FC236}">
                <a16:creationId xmlns:a16="http://schemas.microsoft.com/office/drawing/2014/main" id="{C52F8B06-1F56-44E1-9BCB-34E6B0549078}"/>
              </a:ext>
            </a:extLst>
          </p:cNvPr>
          <p:cNvSpPr>
            <a:spLocks noGrp="1"/>
          </p:cNvSpPr>
          <p:nvPr>
            <p:ph type="body" sz="quarter" idx="18" hasCustomPrompt="1"/>
          </p:nvPr>
        </p:nvSpPr>
        <p:spPr>
          <a:xfrm>
            <a:off x="452897" y="5823783"/>
            <a:ext cx="11277975" cy="124906"/>
          </a:xfrm>
          <a:prstGeom prst="rect">
            <a:avLst/>
          </a:prstGeo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Tree>
    <p:extLst>
      <p:ext uri="{BB962C8B-B14F-4D97-AF65-F5344CB8AC3E}">
        <p14:creationId xmlns:p14="http://schemas.microsoft.com/office/powerpoint/2010/main" val="4240344546"/>
      </p:ext>
    </p:extLst>
  </p:cSld>
  <p:clrMapOvr>
    <a:masterClrMapping/>
  </p:clrMapOvr>
  <p:hf hdr="0" ftr="0" dt="0"/>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l_4_num_stat_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r>
              <a:rPr lang="en-GB"/>
              <a:t> </a:t>
            </a:r>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450000" y="3080342"/>
            <a:ext cx="2563200" cy="2583996"/>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3356877" y="3077029"/>
            <a:ext cx="2563200" cy="2583996"/>
          </a:xfrm>
          <a:solidFill>
            <a:schemeClr val="accent5"/>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6263754" y="3077029"/>
            <a:ext cx="2563200" cy="2583996"/>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8" name="Text Placeholder 4">
            <a:extLst>
              <a:ext uri="{FF2B5EF4-FFF2-40B4-BE49-F238E27FC236}">
                <a16:creationId xmlns:a16="http://schemas.microsoft.com/office/drawing/2014/main" id="{01A255C9-563F-4581-93E8-3B96C3C7DC6C}"/>
              </a:ext>
            </a:extLst>
          </p:cNvPr>
          <p:cNvSpPr>
            <a:spLocks noGrp="1"/>
          </p:cNvSpPr>
          <p:nvPr>
            <p:ph type="body" sz="quarter" idx="33"/>
          </p:nvPr>
        </p:nvSpPr>
        <p:spPr>
          <a:xfrm>
            <a:off x="9170632" y="3080342"/>
            <a:ext cx="2563200" cy="2583996"/>
          </a:xfrm>
          <a:solidFill>
            <a:schemeClr val="accent6"/>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F943064B-8260-4CB4-88D9-73BA78210A94}"/>
              </a:ext>
            </a:extLst>
          </p:cNvPr>
          <p:cNvSpPr>
            <a:spLocks noGrp="1"/>
          </p:cNvSpPr>
          <p:nvPr>
            <p:ph type="body" sz="quarter" idx="34" hasCustomPrompt="1"/>
          </p:nvPr>
        </p:nvSpPr>
        <p:spPr>
          <a:xfrm>
            <a:off x="378056" y="1697941"/>
            <a:ext cx="1219200" cy="1436687"/>
          </a:xfrm>
        </p:spPr>
        <p:txBody>
          <a:bodyPr/>
          <a:lstStyle>
            <a:lvl1pPr>
              <a:defRPr sz="9600" b="1">
                <a:solidFill>
                  <a:schemeClr val="tx2"/>
                </a:solidFill>
              </a:defRPr>
            </a:lvl1pPr>
          </a:lstStyle>
          <a:p>
            <a:pPr lvl="0"/>
            <a:r>
              <a:rPr lang="en-US"/>
              <a:t>#</a:t>
            </a:r>
            <a:endParaRPr lang="en-GB"/>
          </a:p>
        </p:txBody>
      </p:sp>
      <p:sp>
        <p:nvSpPr>
          <p:cNvPr id="29" name="Text Placeholder 8">
            <a:extLst>
              <a:ext uri="{FF2B5EF4-FFF2-40B4-BE49-F238E27FC236}">
                <a16:creationId xmlns:a16="http://schemas.microsoft.com/office/drawing/2014/main" id="{3B0184DE-860F-4C37-8477-4313F465F529}"/>
              </a:ext>
            </a:extLst>
          </p:cNvPr>
          <p:cNvSpPr>
            <a:spLocks noGrp="1"/>
          </p:cNvSpPr>
          <p:nvPr>
            <p:ph type="body" sz="quarter" idx="35" hasCustomPrompt="1"/>
          </p:nvPr>
        </p:nvSpPr>
        <p:spPr>
          <a:xfrm>
            <a:off x="3338686" y="1697941"/>
            <a:ext cx="1219200" cy="1436687"/>
          </a:xfrm>
        </p:spPr>
        <p:txBody>
          <a:bodyPr/>
          <a:lstStyle>
            <a:lvl1pPr>
              <a:defRPr sz="9600" b="1">
                <a:solidFill>
                  <a:schemeClr val="accent5"/>
                </a:solidFill>
              </a:defRPr>
            </a:lvl1pPr>
          </a:lstStyle>
          <a:p>
            <a:pPr lvl="0"/>
            <a:r>
              <a:rPr lang="en-US"/>
              <a:t>#</a:t>
            </a:r>
            <a:endParaRPr lang="en-GB"/>
          </a:p>
        </p:txBody>
      </p:sp>
      <p:sp>
        <p:nvSpPr>
          <p:cNvPr id="30" name="Text Placeholder 8">
            <a:extLst>
              <a:ext uri="{FF2B5EF4-FFF2-40B4-BE49-F238E27FC236}">
                <a16:creationId xmlns:a16="http://schemas.microsoft.com/office/drawing/2014/main" id="{9FCAE59C-77CB-4BCA-8C79-FA5A256F58D4}"/>
              </a:ext>
            </a:extLst>
          </p:cNvPr>
          <p:cNvSpPr>
            <a:spLocks noGrp="1"/>
          </p:cNvSpPr>
          <p:nvPr>
            <p:ph type="body" sz="quarter" idx="36" hasCustomPrompt="1"/>
          </p:nvPr>
        </p:nvSpPr>
        <p:spPr>
          <a:xfrm>
            <a:off x="6299316" y="1697941"/>
            <a:ext cx="1219200" cy="1436687"/>
          </a:xfrm>
        </p:spPr>
        <p:txBody>
          <a:bodyPr/>
          <a:lstStyle>
            <a:lvl1pPr>
              <a:defRPr sz="9600" b="1">
                <a:solidFill>
                  <a:schemeClr val="accent2"/>
                </a:solidFill>
              </a:defRPr>
            </a:lvl1pPr>
          </a:lstStyle>
          <a:p>
            <a:pPr lvl="0"/>
            <a:r>
              <a:rPr lang="en-US"/>
              <a:t>#</a:t>
            </a:r>
            <a:endParaRPr lang="en-GB"/>
          </a:p>
        </p:txBody>
      </p:sp>
      <p:sp>
        <p:nvSpPr>
          <p:cNvPr id="31" name="Text Placeholder 8">
            <a:extLst>
              <a:ext uri="{FF2B5EF4-FFF2-40B4-BE49-F238E27FC236}">
                <a16:creationId xmlns:a16="http://schemas.microsoft.com/office/drawing/2014/main" id="{D9C0C00D-7A8F-40A9-9A7F-F40B3A4E2F42}"/>
              </a:ext>
            </a:extLst>
          </p:cNvPr>
          <p:cNvSpPr>
            <a:spLocks noGrp="1"/>
          </p:cNvSpPr>
          <p:nvPr>
            <p:ph type="body" sz="quarter" idx="37" hasCustomPrompt="1"/>
          </p:nvPr>
        </p:nvSpPr>
        <p:spPr>
          <a:xfrm>
            <a:off x="9172862" y="1697941"/>
            <a:ext cx="1219200" cy="1436687"/>
          </a:xfrm>
        </p:spPr>
        <p:txBody>
          <a:bodyPr/>
          <a:lstStyle>
            <a:lvl1pPr>
              <a:defRPr sz="9600" b="1">
                <a:solidFill>
                  <a:schemeClr val="accent6"/>
                </a:solidFill>
              </a:defRPr>
            </a:lvl1pPr>
          </a:lstStyle>
          <a:p>
            <a:pPr lvl="0"/>
            <a:r>
              <a:rPr lang="en-US"/>
              <a:t>#</a:t>
            </a:r>
            <a:endParaRPr lang="en-GB"/>
          </a:p>
        </p:txBody>
      </p:sp>
      <p:sp>
        <p:nvSpPr>
          <p:cNvPr id="14" name="Espace réservé du pied de page 4">
            <a:extLst>
              <a:ext uri="{FF2B5EF4-FFF2-40B4-BE49-F238E27FC236}">
                <a16:creationId xmlns:a16="http://schemas.microsoft.com/office/drawing/2014/main" id="{36E2B109-27B1-408C-AB1D-AB069C9A2533}"/>
              </a:ext>
            </a:extLst>
          </p:cNvPr>
          <p:cNvSpPr txBox="1">
            <a:spLocks/>
          </p:cNvSpPr>
          <p:nvPr userDrawn="1"/>
        </p:nvSpPr>
        <p:spPr>
          <a:xfrm>
            <a:off x="789492" y="6515735"/>
            <a:ext cx="341119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bg1"/>
                </a:solidFill>
              </a:rPr>
              <a:t>© Ipsos | General Election 2024 Campaign Briefing  | September 2024 | Private</a:t>
            </a:r>
          </a:p>
        </p:txBody>
      </p:sp>
      <p:pic>
        <p:nvPicPr>
          <p:cNvPr id="17" name="Picture 16" descr="Logo&#10;&#10;Description automatically generated">
            <a:extLst>
              <a:ext uri="{FF2B5EF4-FFF2-40B4-BE49-F238E27FC236}">
                <a16:creationId xmlns:a16="http://schemas.microsoft.com/office/drawing/2014/main" id="{316B34C3-8543-47F5-BC05-95AFF6218C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8832" y="6165850"/>
            <a:ext cx="492637" cy="447675"/>
          </a:xfrm>
          <a:prstGeom prst="rect">
            <a:avLst/>
          </a:prstGeom>
        </p:spPr>
      </p:pic>
    </p:spTree>
    <p:extLst>
      <p:ext uri="{BB962C8B-B14F-4D97-AF65-F5344CB8AC3E}">
        <p14:creationId xmlns:p14="http://schemas.microsoft.com/office/powerpoint/2010/main" val="4232383244"/>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images_3_summaries">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DB5751CC-11B5-48AF-83ED-77DBABCFF9A3}"/>
              </a:ext>
            </a:extLst>
          </p:cNvPr>
          <p:cNvSpPr>
            <a:spLocks noGrp="1"/>
          </p:cNvSpPr>
          <p:nvPr>
            <p:ph type="title"/>
          </p:nvPr>
        </p:nvSpPr>
        <p:spPr/>
        <p:txBody>
          <a:bodyPr/>
          <a:lstStyle/>
          <a:p>
            <a:r>
              <a:rPr lang="en-US"/>
              <a:t>Click to edit Master title style</a:t>
            </a:r>
            <a:endParaRPr lang="en-GB"/>
          </a:p>
        </p:txBody>
      </p:sp>
      <p:sp>
        <p:nvSpPr>
          <p:cNvPr id="17" name="Subtitle">
            <a:extLst>
              <a:ext uri="{FF2B5EF4-FFF2-40B4-BE49-F238E27FC236}">
                <a16:creationId xmlns:a16="http://schemas.microsoft.com/office/drawing/2014/main" id="{0665A03E-1A5A-4860-A19A-E8030E5810F5}"/>
              </a:ext>
            </a:extLst>
          </p:cNvPr>
          <p:cNvSpPr>
            <a:spLocks noGrp="1"/>
          </p:cNvSpPr>
          <p:nvPr>
            <p:ph type="body" sz="quarter" idx="15" hasCustomPrompt="1"/>
          </p:nvPr>
        </p:nvSpPr>
        <p:spPr>
          <a:xfrm>
            <a:off x="449999" y="1241781"/>
            <a:ext cx="9341699"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8" name="Photo 1">
            <a:extLst>
              <a:ext uri="{FF2B5EF4-FFF2-40B4-BE49-F238E27FC236}">
                <a16:creationId xmlns:a16="http://schemas.microsoft.com/office/drawing/2014/main" id="{2C876A0F-342B-4DA5-8F94-BF6769465718}"/>
              </a:ext>
              <a:ext uri="{C183D7F6-B498-43B3-948B-1728B52AA6E4}">
                <adec:decorative xmlns:adec="http://schemas.microsoft.com/office/drawing/2017/decorative" val="1"/>
              </a:ext>
            </a:extLst>
          </p:cNvPr>
          <p:cNvSpPr>
            <a:spLocks noGrp="1"/>
          </p:cNvSpPr>
          <p:nvPr>
            <p:ph type="pic" sz="quarter" idx="21" hasCustomPrompt="1"/>
          </p:nvPr>
        </p:nvSpPr>
        <p:spPr>
          <a:xfrm>
            <a:off x="450000" y="1792702"/>
            <a:ext cx="3524250" cy="2140354"/>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4113075"/>
            <a:ext cx="3524400" cy="1835288"/>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3" name="Photo 2">
            <a:extLst>
              <a:ext uri="{FF2B5EF4-FFF2-40B4-BE49-F238E27FC236}">
                <a16:creationId xmlns:a16="http://schemas.microsoft.com/office/drawing/2014/main" id="{7070F8B1-6374-4DE4-83A4-24EB778E4BFB}"/>
              </a:ext>
              <a:ext uri="{C183D7F6-B498-43B3-948B-1728B52AA6E4}">
                <adec:decorative xmlns:adec="http://schemas.microsoft.com/office/drawing/2017/decorative" val="1"/>
              </a:ext>
            </a:extLst>
          </p:cNvPr>
          <p:cNvSpPr>
            <a:spLocks noGrp="1"/>
          </p:cNvSpPr>
          <p:nvPr>
            <p:ph type="pic" sz="quarter" idx="22" hasCustomPrompt="1"/>
          </p:nvPr>
        </p:nvSpPr>
        <p:spPr>
          <a:xfrm>
            <a:off x="4336915" y="1792702"/>
            <a:ext cx="3524250" cy="2140354"/>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5" name="Placeholder 2">
            <a:extLst>
              <a:ext uri="{FF2B5EF4-FFF2-40B4-BE49-F238E27FC236}">
                <a16:creationId xmlns:a16="http://schemas.microsoft.com/office/drawing/2014/main" id="{2D6D46A2-3813-48AC-B44F-11FED09C9607}"/>
              </a:ext>
            </a:extLst>
          </p:cNvPr>
          <p:cNvSpPr>
            <a:spLocks noGrp="1"/>
          </p:cNvSpPr>
          <p:nvPr>
            <p:ph idx="24" hasCustomPrompt="1"/>
          </p:nvPr>
        </p:nvSpPr>
        <p:spPr>
          <a:xfrm>
            <a:off x="4336840" y="4113075"/>
            <a:ext cx="3524400" cy="1835288"/>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4" name="Photo 3">
            <a:extLst>
              <a:ext uri="{FF2B5EF4-FFF2-40B4-BE49-F238E27FC236}">
                <a16:creationId xmlns:a16="http://schemas.microsoft.com/office/drawing/2014/main" id="{CD7B20FE-529A-4CC3-951B-D284276AB0E8}"/>
              </a:ext>
              <a:ext uri="{C183D7F6-B498-43B3-948B-1728B52AA6E4}">
                <adec:decorative xmlns:adec="http://schemas.microsoft.com/office/drawing/2017/decorative" val="1"/>
              </a:ext>
            </a:extLst>
          </p:cNvPr>
          <p:cNvSpPr>
            <a:spLocks noGrp="1"/>
          </p:cNvSpPr>
          <p:nvPr>
            <p:ph type="pic" sz="quarter" idx="23" hasCustomPrompt="1"/>
          </p:nvPr>
        </p:nvSpPr>
        <p:spPr>
          <a:xfrm>
            <a:off x="8224838" y="1792702"/>
            <a:ext cx="3524250" cy="2140354"/>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6" name="Placeholder 3">
            <a:extLst>
              <a:ext uri="{FF2B5EF4-FFF2-40B4-BE49-F238E27FC236}">
                <a16:creationId xmlns:a16="http://schemas.microsoft.com/office/drawing/2014/main" id="{912710EB-D5BC-4555-8C11-D849D8A58199}"/>
              </a:ext>
            </a:extLst>
          </p:cNvPr>
          <p:cNvSpPr>
            <a:spLocks noGrp="1"/>
          </p:cNvSpPr>
          <p:nvPr>
            <p:ph idx="25" hasCustomPrompt="1"/>
          </p:nvPr>
        </p:nvSpPr>
        <p:spPr>
          <a:xfrm>
            <a:off x="8224838" y="4113075"/>
            <a:ext cx="3524400" cy="1835288"/>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9" name="Slide Number">
            <a:extLst>
              <a:ext uri="{FF2B5EF4-FFF2-40B4-BE49-F238E27FC236}">
                <a16:creationId xmlns:a16="http://schemas.microsoft.com/office/drawing/2014/main" id="{910CBFE0-EF29-4283-82C0-7BE87FF8BF3C}"/>
              </a:ext>
              <a:ext uri="{C183D7F6-B498-43B3-948B-1728B52AA6E4}">
                <adec:decorative xmlns:adec="http://schemas.microsoft.com/office/drawing/2017/decorative" val="1"/>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2551950528"/>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ouble 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dirty="0"/>
              <a:t>Double column layout</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2" spcCol="288000">
            <a:noAutofit/>
          </a:bodyPr>
          <a:lstStyle>
            <a:lvl1pPr>
              <a:lnSpc>
                <a:spcPct val="115000"/>
              </a:lnSpc>
              <a:spcBef>
                <a:spcPts val="400"/>
              </a:spcBef>
              <a:defRPr sz="1200">
                <a:solidFill>
                  <a:schemeClr val="tx1"/>
                </a:solidFill>
              </a:defRPr>
            </a:lvl1pPr>
            <a:lvl2pPr marL="180975" indent="-180975">
              <a:lnSpc>
                <a:spcPct val="115000"/>
              </a:lnSpc>
              <a:spcBef>
                <a:spcPts val="400"/>
              </a:spcBef>
              <a:buSzPct val="100000"/>
              <a:defRPr lang="en-GB" sz="1200" kern="1200" dirty="0">
                <a:solidFill>
                  <a:schemeClr val="tx1"/>
                </a:solidFill>
                <a:latin typeface="+mn-lt"/>
                <a:ea typeface="+mn-ea"/>
                <a:cs typeface="+mn-cs"/>
              </a:defRPr>
            </a:lvl2pPr>
            <a:lvl3pPr>
              <a:lnSpc>
                <a:spcPct val="115000"/>
              </a:lnSpc>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337183860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large_image_left">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p>
            <a:r>
              <a:rPr lang="en-US"/>
              <a:t>Click to edit Master title style</a:t>
            </a:r>
            <a:endParaRPr lang="en-GB" dirty="0"/>
          </a:p>
        </p:txBody>
      </p:sp>
      <p:sp>
        <p:nvSpPr>
          <p:cNvPr id="7" name="Text Box">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1784350"/>
            <a:ext cx="3526689" cy="4164013"/>
          </a:xfrm>
        </p:spPr>
        <p:txBody>
          <a:bodyPr/>
          <a:lstStyle/>
          <a:p>
            <a:pPr lvl="0"/>
            <a:r>
              <a:rPr lang="en-US"/>
              <a:t>Click to edit Master text styles</a:t>
            </a:r>
          </a:p>
          <a:p>
            <a:pPr lvl="1"/>
            <a:r>
              <a:rPr lang="en-US"/>
              <a:t>Second level</a:t>
            </a:r>
          </a:p>
          <a:p>
            <a:pPr lvl="2"/>
            <a:r>
              <a:rPr lang="en-US"/>
              <a:t>Third level</a:t>
            </a:r>
          </a:p>
        </p:txBody>
      </p:sp>
      <p:sp>
        <p:nvSpPr>
          <p:cNvPr id="6" name="Chart / Diagram">
            <a:extLst>
              <a:ext uri="{FF2B5EF4-FFF2-40B4-BE49-F238E27FC236}">
                <a16:creationId xmlns:a16="http://schemas.microsoft.com/office/drawing/2014/main" id="{07E4EE98-E51F-4D00-A006-D7299F1A7A7C}"/>
              </a:ext>
              <a:ext uri="{C183D7F6-B498-43B3-948B-1728B52AA6E4}">
                <adec:decorative xmlns:adec="http://schemas.microsoft.com/office/drawing/2017/decorative" val="0"/>
              </a:ext>
            </a:extLst>
          </p:cNvPr>
          <p:cNvSpPr>
            <a:spLocks noGrp="1"/>
          </p:cNvSpPr>
          <p:nvPr>
            <p:ph sz="quarter" idx="13" hasCustomPrompt="1"/>
          </p:nvPr>
        </p:nvSpPr>
        <p:spPr>
          <a:xfrm>
            <a:off x="436563" y="441325"/>
            <a:ext cx="7419975" cy="5507038"/>
          </a:xfrm>
          <a:solidFill>
            <a:schemeClr val="bg1">
              <a:lumMod val="95000"/>
            </a:schemeClr>
          </a:solidFill>
        </p:spPr>
        <p:txBody>
          <a:bodyPr/>
          <a:lstStyle>
            <a:lvl1pPr>
              <a:defRPr/>
            </a:lvl1pPr>
          </a:lstStyle>
          <a:p>
            <a:pPr lvl="0"/>
            <a:r>
              <a:rPr lang="en-US" dirty="0"/>
              <a:t>Area for diagram/chart</a:t>
            </a:r>
            <a:endParaRPr lang="en-GB" dirty="0"/>
          </a:p>
        </p:txBody>
      </p:sp>
      <p:sp>
        <p:nvSpPr>
          <p:cNvPr id="3" name="Slide Number">
            <a:extLst>
              <a:ext uri="{FF2B5EF4-FFF2-40B4-BE49-F238E27FC236}">
                <a16:creationId xmlns:a16="http://schemas.microsoft.com/office/drawing/2014/main" id="{86D9DDD4-2B79-45E9-AC30-6B167FBF8C70}"/>
              </a:ext>
              <a:ext uri="{C183D7F6-B498-43B3-948B-1728B52AA6E4}">
                <adec:decorative xmlns:adec="http://schemas.microsoft.com/office/drawing/2017/decorative" val="1"/>
              </a:ext>
            </a:extLst>
          </p:cNvPr>
          <p:cNvSpPr>
            <a:spLocks noGrp="1"/>
          </p:cNvSpPr>
          <p:nvPr>
            <p:ph type="sldNum" sz="quarter" idx="10"/>
          </p:nvPr>
        </p:nvSpPr>
        <p:spPr/>
        <p:txBody>
          <a:bodyPr/>
          <a:lstStyle/>
          <a:p>
            <a:fld id="{D61AABEC-672F-4B68-B914-690DA978312C}" type="slidenum">
              <a:rPr lang="en-GB" smtClean="0"/>
              <a:pPr/>
              <a:t>‹#›</a:t>
            </a:fld>
            <a:r>
              <a:rPr lang="en-GB"/>
              <a:t>  </a:t>
            </a:r>
            <a:endParaRPr lang="en-GB" dirty="0"/>
          </a:p>
        </p:txBody>
      </p:sp>
    </p:spTree>
    <p:extLst>
      <p:ext uri="{BB962C8B-B14F-4D97-AF65-F5344CB8AC3E}">
        <p14:creationId xmlns:p14="http://schemas.microsoft.com/office/powerpoint/2010/main" val="2745286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white_standar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51088"/>
            <a:ext cx="11274425" cy="3597275"/>
          </a:xfrm>
        </p:spPr>
        <p:txBody>
          <a:bodyPr numCol="1" spcCol="306000">
            <a:noAutofit/>
          </a:bodyPr>
          <a:lstStyle>
            <a:lvl1pPr>
              <a:spcBef>
                <a:spcPts val="400"/>
              </a:spcBef>
              <a:defRPr sz="2400" b="0">
                <a:solidFill>
                  <a:schemeClr val="tx1"/>
                </a:solidFill>
              </a:defRPr>
            </a:lvl1pPr>
            <a:lvl2pPr>
              <a:spcBef>
                <a:spcPts val="400"/>
              </a:spcBef>
              <a:defRPr sz="2400" b="0">
                <a:solidFill>
                  <a:schemeClr val="tx1"/>
                </a:solidFill>
              </a:defRPr>
            </a:lvl2pPr>
            <a:lvl3pPr>
              <a:spcBef>
                <a:spcPts val="400"/>
              </a:spcBef>
              <a:defRPr sz="2400" b="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lvl="1"/>
            <a:r>
              <a:rPr lang="en-GB" dirty="0"/>
              <a:t>Text level 1</a:t>
            </a:r>
          </a:p>
          <a:p>
            <a:pPr lvl="2"/>
            <a:r>
              <a:rPr lang="en-GB" dirty="0"/>
              <a:t>Text level 2</a:t>
            </a:r>
          </a:p>
        </p:txBody>
      </p:sp>
      <p:sp>
        <p:nvSpPr>
          <p:cNvPr id="7" name="Slide Number Placeholder 6">
            <a:extLst>
              <a:ext uri="{FF2B5EF4-FFF2-40B4-BE49-F238E27FC236}">
                <a16:creationId xmlns:a16="http://schemas.microsoft.com/office/drawing/2014/main" id="{70BF0EA7-F970-4346-8D0E-569AE4CD2158}"/>
              </a:ext>
            </a:extLst>
          </p:cNvPr>
          <p:cNvSpPr>
            <a:spLocks noGrp="1"/>
          </p:cNvSpPr>
          <p:nvPr>
            <p:ph type="sldNum" sz="quarter" idx="19"/>
          </p:nvPr>
        </p:nvSpPr>
        <p:spPr/>
        <p:txBody>
          <a:bodyPr/>
          <a:lstStyle/>
          <a:p>
            <a:fld id="{D61AABEC-672F-4B68-B914-690DA978312C}" type="slidenum">
              <a:rPr lang="en-GB" smtClean="0"/>
              <a:pPr/>
              <a:t>‹#›</a:t>
            </a:fld>
            <a:r>
              <a:rPr lang="en-GB" dirty="0"/>
              <a:t>  </a:t>
            </a:r>
          </a:p>
        </p:txBody>
      </p:sp>
      <p:sp>
        <p:nvSpPr>
          <p:cNvPr id="11" name="Title 10">
            <a:extLst>
              <a:ext uri="{FF2B5EF4-FFF2-40B4-BE49-F238E27FC236}">
                <a16:creationId xmlns:a16="http://schemas.microsoft.com/office/drawing/2014/main" id="{6D49A11C-7499-4B43-87FD-7D1C3BC91289}"/>
              </a:ext>
            </a:extLst>
          </p:cNvPr>
          <p:cNvSpPr>
            <a:spLocks noGrp="1"/>
          </p:cNvSpPr>
          <p:nvPr>
            <p:ph type="title" hasCustomPrompt="1"/>
          </p:nvPr>
        </p:nvSpPr>
        <p:spPr>
          <a:xfrm>
            <a:off x="450000" y="397170"/>
            <a:ext cx="9341700" cy="775597"/>
          </a:xfrm>
        </p:spPr>
        <p:txBody>
          <a:bodyPr/>
          <a:lstStyle>
            <a:lvl1pPr>
              <a:defRPr/>
            </a:lvl1pPr>
          </a:lstStyle>
          <a:p>
            <a:r>
              <a:rPr lang="en-US" dirty="0"/>
              <a:t>Insert title here</a:t>
            </a:r>
            <a:endParaRPr lang="en-GB" dirty="0"/>
          </a:p>
        </p:txBody>
      </p:sp>
      <p:sp>
        <p:nvSpPr>
          <p:cNvPr id="8" name="Text Placeholder 5">
            <a:extLst>
              <a:ext uri="{FF2B5EF4-FFF2-40B4-BE49-F238E27FC236}">
                <a16:creationId xmlns:a16="http://schemas.microsoft.com/office/drawing/2014/main" id="{5B2C0299-5085-4715-B1F5-50E3BBA8C58B}"/>
              </a:ext>
            </a:extLst>
          </p:cNvPr>
          <p:cNvSpPr>
            <a:spLocks noGrp="1"/>
          </p:cNvSpPr>
          <p:nvPr>
            <p:ph type="body" sz="quarter" idx="15" hasCustomPrompt="1"/>
          </p:nvPr>
        </p:nvSpPr>
        <p:spPr>
          <a:xfrm>
            <a:off x="450001"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dirty="0"/>
              <a:t>Optional subtitle</a:t>
            </a:r>
          </a:p>
        </p:txBody>
      </p:sp>
    </p:spTree>
    <p:extLst>
      <p:ext uri="{BB962C8B-B14F-4D97-AF65-F5344CB8AC3E}">
        <p14:creationId xmlns:p14="http://schemas.microsoft.com/office/powerpoint/2010/main" val="253636506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5" descr="Header">
            <a:extLst>
              <a:ext uri="{FF2B5EF4-FFF2-40B4-BE49-F238E27FC236}">
                <a16:creationId xmlns:a16="http://schemas.microsoft.com/office/drawing/2014/main" id="{DB4D717C-E4C3-4FDF-8607-B34CB4CA1B3D}"/>
              </a:ext>
            </a:extLst>
          </p:cNvPr>
          <p:cNvSpPr>
            <a:spLocks noGrp="1"/>
          </p:cNvSpPr>
          <p:nvPr>
            <p:ph type="title"/>
          </p:nvPr>
        </p:nvSpPr>
        <p:spPr/>
        <p:txBody>
          <a:bodyPr/>
          <a:lstStyle/>
          <a:p>
            <a:r>
              <a:rPr lang="en-US"/>
              <a:t>Click to edit Master title style</a:t>
            </a:r>
            <a:endParaRPr lang="en-GB"/>
          </a:p>
        </p:txBody>
      </p:sp>
      <p:sp>
        <p:nvSpPr>
          <p:cNvPr id="12" name="Base">
            <a:extLst>
              <a:ext uri="{FF2B5EF4-FFF2-40B4-BE49-F238E27FC236}">
                <a16:creationId xmlns:a16="http://schemas.microsoft.com/office/drawing/2014/main" id="{8D548BC7-F2C8-4852-8FA1-19ABB02F1BD5}"/>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Tree>
    <p:extLst>
      <p:ext uri="{BB962C8B-B14F-4D97-AF65-F5344CB8AC3E}">
        <p14:creationId xmlns:p14="http://schemas.microsoft.com/office/powerpoint/2010/main" val="83306818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Hanging box title layou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5DCA5B4-84E6-C16E-3495-F7C93535FD02}"/>
              </a:ext>
            </a:extLst>
          </p:cNvPr>
          <p:cNvSpPr/>
          <p:nvPr userDrawn="1"/>
        </p:nvSpPr>
        <p:spPr>
          <a:xfrm>
            <a:off x="0" y="0"/>
            <a:ext cx="12298680" cy="6858000"/>
          </a:xfrm>
          <a:custGeom>
            <a:avLst/>
            <a:gdLst>
              <a:gd name="connsiteX0" fmla="*/ 0 w 12298680"/>
              <a:gd name="connsiteY0" fmla="*/ 0 h 6858000"/>
              <a:gd name="connsiteX1" fmla="*/ 452513 w 12298680"/>
              <a:gd name="connsiteY1" fmla="*/ 0 h 6858000"/>
              <a:gd name="connsiteX2" fmla="*/ 452513 w 12298680"/>
              <a:gd name="connsiteY2" fmla="*/ 5995686 h 6858000"/>
              <a:gd name="connsiteX3" fmla="*/ 3403129 w 12298680"/>
              <a:gd name="connsiteY3" fmla="*/ 5995686 h 6858000"/>
              <a:gd name="connsiteX4" fmla="*/ 3993266 w 12298680"/>
              <a:gd name="connsiteY4" fmla="*/ 5405549 h 6858000"/>
              <a:gd name="connsiteX5" fmla="*/ 3993266 w 12298680"/>
              <a:gd name="connsiteY5" fmla="*/ 0 h 6858000"/>
              <a:gd name="connsiteX6" fmla="*/ 12298680 w 12298680"/>
              <a:gd name="connsiteY6" fmla="*/ 0 h 6858000"/>
              <a:gd name="connsiteX7" fmla="*/ 12298680 w 12298680"/>
              <a:gd name="connsiteY7" fmla="*/ 6858000 h 6858000"/>
              <a:gd name="connsiteX8" fmla="*/ 0 w 1229868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8680" h="6858000">
                <a:moveTo>
                  <a:pt x="0" y="0"/>
                </a:moveTo>
                <a:lnTo>
                  <a:pt x="452513" y="0"/>
                </a:lnTo>
                <a:lnTo>
                  <a:pt x="452513" y="5995686"/>
                </a:lnTo>
                <a:lnTo>
                  <a:pt x="3403129" y="5995686"/>
                </a:lnTo>
                <a:lnTo>
                  <a:pt x="3993266" y="5405549"/>
                </a:lnTo>
                <a:lnTo>
                  <a:pt x="3993266" y="0"/>
                </a:lnTo>
                <a:lnTo>
                  <a:pt x="12298680" y="0"/>
                </a:lnTo>
                <a:lnTo>
                  <a:pt x="1229868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2400" dirty="0">
              <a:solidFill>
                <a:schemeClr val="tx1"/>
              </a:solidFill>
            </a:endParaRPr>
          </a:p>
        </p:txBody>
      </p:sp>
      <p:sp>
        <p:nvSpPr>
          <p:cNvPr id="9" name="TextBox 8">
            <a:extLst>
              <a:ext uri="{FF2B5EF4-FFF2-40B4-BE49-F238E27FC236}">
                <a16:creationId xmlns:a16="http://schemas.microsoft.com/office/drawing/2014/main" id="{A8A895AA-9637-BA9D-6A51-32AABDD1EEE6}"/>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a:t>
            </a:fld>
            <a:endParaRPr lang="en-GB" sz="900" dirty="0"/>
          </a:p>
        </p:txBody>
      </p:sp>
      <p:sp>
        <p:nvSpPr>
          <p:cNvPr id="10" name="Classification">
            <a:extLst>
              <a:ext uri="{FF2B5EF4-FFF2-40B4-BE49-F238E27FC236}">
                <a16:creationId xmlns:a16="http://schemas.microsoft.com/office/drawing/2014/main" id="{FDA94CA4-3E8E-2820-45B1-D61F9D06C3A0}"/>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Ipsos Beyond the Bubble | September 2024 </a:t>
            </a:r>
          </a:p>
        </p:txBody>
      </p:sp>
      <p:pic>
        <p:nvPicPr>
          <p:cNvPr id="11" name="Graphic 10">
            <a:extLst>
              <a:ext uri="{FF2B5EF4-FFF2-40B4-BE49-F238E27FC236}">
                <a16:creationId xmlns:a16="http://schemas.microsoft.com/office/drawing/2014/main" id="{17945CAF-8B8F-45C0-E119-0D8E0A52E5E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
        <p:nvSpPr>
          <p:cNvPr id="2" name="Title 1">
            <a:extLst>
              <a:ext uri="{FF2B5EF4-FFF2-40B4-BE49-F238E27FC236}">
                <a16:creationId xmlns:a16="http://schemas.microsoft.com/office/drawing/2014/main" id="{63011884-C2D5-14CD-9848-37C5CB013EB4}"/>
              </a:ext>
            </a:extLst>
          </p:cNvPr>
          <p:cNvSpPr>
            <a:spLocks noGrp="1"/>
          </p:cNvSpPr>
          <p:nvPr>
            <p:ph type="title"/>
          </p:nvPr>
        </p:nvSpPr>
        <p:spPr>
          <a:xfrm>
            <a:off x="653142" y="701874"/>
            <a:ext cx="3149601" cy="715669"/>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421246135"/>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2A9154-6347-43A3-AD8A-AAA2062AA454}"/>
              </a:ext>
            </a:extLst>
          </p:cNvPr>
          <p:cNvSpPr>
            <a:spLocks noGrp="1"/>
          </p:cNvSpPr>
          <p:nvPr>
            <p:ph type="pic" sz="quarter" idx="13" hasCustomPrompt="1"/>
          </p:nvPr>
        </p:nvSpPr>
        <p:spPr>
          <a:xfrm>
            <a:off x="0" y="0"/>
            <a:ext cx="12192000" cy="6858000"/>
          </a:xfrm>
          <a:pattFill prst="wdUpDiag">
            <a:fgClr>
              <a:schemeClr val="bg1">
                <a:lumMod val="85000"/>
              </a:schemeClr>
            </a:fgClr>
            <a:bgClr>
              <a:schemeClr val="bg1"/>
            </a:bgClr>
          </a:pattFill>
        </p:spPr>
        <p:txBody>
          <a:bodyPr anchor="ctr"/>
          <a:lstStyle>
            <a:lvl1pPr algn="ctr">
              <a:defRPr/>
            </a:lvl1pPr>
          </a:lstStyle>
          <a:p>
            <a:r>
              <a:rPr lang="en-GB" dirty="0"/>
              <a:t>Insert image by clicking icon.   </a:t>
            </a:r>
            <a:br>
              <a:rPr lang="en-GB" dirty="0"/>
            </a:br>
            <a:r>
              <a:rPr lang="en-GB" dirty="0"/>
              <a:t>Send this image to the back to make sure all elements are visible.</a:t>
            </a:r>
            <a:br>
              <a:rPr lang="en-GB" dirty="0"/>
            </a:br>
            <a:br>
              <a:rPr lang="en-GB" dirty="0"/>
            </a:br>
            <a:br>
              <a:rPr lang="en-GB" dirty="0"/>
            </a:br>
            <a:br>
              <a:rPr lang="en-GB" dirty="0"/>
            </a:br>
            <a:endParaRPr lang="en-GB" dirty="0"/>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1781577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bwMode="white">
          <a:xfrm>
            <a:off x="450000" y="5420032"/>
            <a:ext cx="65" cy="215444"/>
          </a:xfrm>
          <a:prstGeom prst="rect">
            <a:avLst/>
          </a:prstGeom>
        </p:spPr>
        <p:txBody>
          <a:bodyPr wrap="none" lIns="0" tIns="0" rIns="0" bIns="0">
            <a:spAutoFit/>
          </a:bodyPr>
          <a:lstStyle>
            <a:lvl1pPr>
              <a:defRPr sz="1400">
                <a:solidFill>
                  <a:schemeClr val="bg1"/>
                </a:solidFill>
              </a:defRPr>
            </a:lvl1pPr>
          </a:lstStyle>
          <a:p>
            <a:endParaRPr lang="en-GB" dirty="0"/>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bwMode="white">
          <a:xfrm>
            <a:off x="450000" y="450000"/>
            <a:ext cx="9616732" cy="830997"/>
          </a:xfrm>
        </p:spPr>
        <p:txBody>
          <a:bodyPr lIns="0" rIns="0" anchor="t">
            <a:spAutoFit/>
          </a:bodyPr>
          <a:lstStyle>
            <a:lvl1pPr algn="l">
              <a:lnSpc>
                <a:spcPct val="90000"/>
              </a:lnSpc>
              <a:defRPr sz="6000" b="1" cap="none" spc="0" baseline="0">
                <a:solidFill>
                  <a:schemeClr val="bg1"/>
                </a:solidFill>
                <a:latin typeface="Arial Black" panose="020B0A04020102020204" pitchFamily="34" charset="0"/>
              </a:defRPr>
            </a:lvl1pPr>
          </a:lstStyle>
          <a:p>
            <a:r>
              <a:rPr lang="en-GB" dirty="0"/>
              <a:t>Report/proposal title</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bwMode="white">
          <a:xfrm>
            <a:off x="450000" y="4779622"/>
            <a:ext cx="2519921" cy="312330"/>
          </a:xfrm>
        </p:spPr>
        <p:txBody>
          <a:bodyPr wrap="none" lIns="0" rIns="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Extra information here</a:t>
            </a:r>
          </a:p>
        </p:txBody>
      </p:sp>
      <p:sp>
        <p:nvSpPr>
          <p:cNvPr id="17" name="Sous-titre 2">
            <a:extLst>
              <a:ext uri="{FF2B5EF4-FFF2-40B4-BE49-F238E27FC236}">
                <a16:creationId xmlns:a16="http://schemas.microsoft.com/office/drawing/2014/main" id="{D2530279-43FE-4176-A5A4-6826B5321746}"/>
              </a:ext>
            </a:extLst>
          </p:cNvPr>
          <p:cNvSpPr>
            <a:spLocks noGrp="1"/>
          </p:cNvSpPr>
          <p:nvPr>
            <p:ph type="subTitle" idx="1" hasCustomPrompt="1"/>
          </p:nvPr>
        </p:nvSpPr>
        <p:spPr bwMode="white">
          <a:xfrm>
            <a:off x="450000" y="3789980"/>
            <a:ext cx="7551997" cy="738664"/>
          </a:xfrm>
        </p:spPr>
        <p:txBody>
          <a:bodyPr wrap="square" lIns="0" tIns="0" rIns="180000" bIns="0">
            <a:spAutoFit/>
          </a:bodyPr>
          <a:lstStyle>
            <a:lvl1pPr marL="0" indent="0" algn="l">
              <a:lnSpc>
                <a:spcPct val="100000"/>
              </a:lnSpc>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Change colour of titling depending on contrast of image used</a:t>
            </a:r>
          </a:p>
        </p:txBody>
      </p:sp>
      <p:sp>
        <p:nvSpPr>
          <p:cNvPr id="12" name="Espace réservé du pied de page 4">
            <a:extLst>
              <a:ext uri="{FF2B5EF4-FFF2-40B4-BE49-F238E27FC236}">
                <a16:creationId xmlns:a16="http://schemas.microsoft.com/office/drawing/2014/main" id="{60107C37-60DE-4CF7-8363-4B22497BEBF5}"/>
              </a:ext>
            </a:extLst>
          </p:cNvPr>
          <p:cNvSpPr txBox="1">
            <a:spLocks/>
          </p:cNvSpPr>
          <p:nvPr userDrawn="1"/>
        </p:nvSpPr>
        <p:spPr>
          <a:xfrm>
            <a:off x="450000" y="6511768"/>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tx1"/>
                </a:solidFill>
              </a:rPr>
              <a:t>© Ipsos | Doc Name | Month Year | Version # | Public | Internal/Client Use Only | Strictly Confidential</a:t>
            </a:r>
          </a:p>
        </p:txBody>
      </p:sp>
      <p:pic>
        <p:nvPicPr>
          <p:cNvPr id="11" name="Picture 10">
            <a:extLst>
              <a:ext uri="{FF2B5EF4-FFF2-40B4-BE49-F238E27FC236}">
                <a16:creationId xmlns:a16="http://schemas.microsoft.com/office/drawing/2014/main" id="{E9204E8A-DDFF-2673-9AE0-DA39A3E109A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72845"/>
          <a:stretch/>
        </p:blipFill>
        <p:spPr>
          <a:xfrm>
            <a:off x="11172824" y="5913407"/>
            <a:ext cx="585863" cy="534771"/>
          </a:xfrm>
          <a:prstGeom prst="rect">
            <a:avLst/>
          </a:prstGeom>
        </p:spPr>
      </p:pic>
    </p:spTree>
    <p:extLst>
      <p:ext uri="{BB962C8B-B14F-4D97-AF65-F5344CB8AC3E}">
        <p14:creationId xmlns:p14="http://schemas.microsoft.com/office/powerpoint/2010/main" val="4110514462"/>
      </p:ext>
    </p:extLst>
  </p:cSld>
  <p:clrMapOvr>
    <a:masterClrMapping/>
  </p:clrMapOvr>
  <p:extLst>
    <p:ext uri="{DCECCB84-F9BA-43D5-87BE-67443E8EF086}">
      <p15:sldGuideLst xmlns:p15="http://schemas.microsoft.com/office/powerpoint/2012/main">
        <p15:guide id="4" orient="horz" pos="1888">
          <p15:clr>
            <a:srgbClr val="F26B43"/>
          </p15:clr>
        </p15:guide>
        <p15:guide id="5" orient="horz" pos="3317">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IVIDER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97C3-1B7F-5C9F-E63F-96F1A14B6253}"/>
              </a:ext>
            </a:extLst>
          </p:cNvPr>
          <p:cNvSpPr>
            <a:spLocks noGrp="1"/>
          </p:cNvSpPr>
          <p:nvPr>
            <p:ph type="title"/>
          </p:nvPr>
        </p:nvSpPr>
        <p:spPr>
          <a:xfrm>
            <a:off x="432000" y="1350000"/>
            <a:ext cx="5391605" cy="1549106"/>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67F8163F-D370-5C4C-500A-7D576C590BB1}"/>
              </a:ext>
            </a:extLst>
          </p:cNvPr>
          <p:cNvSpPr>
            <a:spLocks noGrp="1"/>
          </p:cNvSpPr>
          <p:nvPr>
            <p:ph type="pic" sz="quarter" idx="11"/>
          </p:nvPr>
        </p:nvSpPr>
        <p:spPr>
          <a:xfrm>
            <a:off x="1905000" y="0"/>
            <a:ext cx="10287001" cy="68580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1" h="6858000">
                <a:moveTo>
                  <a:pt x="6858000" y="0"/>
                </a:moveTo>
                <a:lnTo>
                  <a:pt x="10287001" y="0"/>
                </a:lnTo>
                <a:lnTo>
                  <a:pt x="10287001" y="3467099"/>
                </a:lnTo>
                <a:lnTo>
                  <a:pt x="6896100" y="6858000"/>
                </a:lnTo>
                <a:lnTo>
                  <a:pt x="0" y="6858000"/>
                </a:lnTo>
                <a:close/>
              </a:path>
            </a:pathLst>
          </a:custGeom>
          <a:pattFill prst="dkVert">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en-US"/>
              <a:t>Click icon to add picture</a:t>
            </a:r>
            <a:endParaRPr lang="en-GB"/>
          </a:p>
        </p:txBody>
      </p:sp>
      <p:sp>
        <p:nvSpPr>
          <p:cNvPr id="6" name="Text Placeholder 16">
            <a:extLst>
              <a:ext uri="{FF2B5EF4-FFF2-40B4-BE49-F238E27FC236}">
                <a16:creationId xmlns:a16="http://schemas.microsoft.com/office/drawing/2014/main" id="{433BB7AA-54DD-4BAB-0FD5-D287A85CE469}"/>
              </a:ext>
            </a:extLst>
          </p:cNvPr>
          <p:cNvSpPr>
            <a:spLocks noGrp="1"/>
          </p:cNvSpPr>
          <p:nvPr>
            <p:ph type="body" sz="quarter" idx="12" hasCustomPrompt="1"/>
          </p:nvPr>
        </p:nvSpPr>
        <p:spPr>
          <a:xfrm>
            <a:off x="431800" y="3132000"/>
            <a:ext cx="4038600" cy="1274763"/>
          </a:xfrm>
        </p:spPr>
        <p:txBody>
          <a:bodyPr/>
          <a:lstStyle>
            <a:lvl1pPr>
              <a:defRPr sz="2400">
                <a:solidFill>
                  <a:schemeClr val="bg1"/>
                </a:solidFill>
              </a:defRPr>
            </a:lvl1pPr>
            <a:lvl2pPr marL="0" indent="0">
              <a:buNone/>
              <a:defRPr/>
            </a:lvl2pPr>
          </a:lstStyle>
          <a:p>
            <a:pPr lvl="0"/>
            <a:r>
              <a:rPr lang="en-US"/>
              <a:t>Optional additional information</a:t>
            </a:r>
          </a:p>
        </p:txBody>
      </p:sp>
      <p:pic>
        <p:nvPicPr>
          <p:cNvPr id="3" name="Graphic 2">
            <a:extLst>
              <a:ext uri="{FF2B5EF4-FFF2-40B4-BE49-F238E27FC236}">
                <a16:creationId xmlns:a16="http://schemas.microsoft.com/office/drawing/2014/main" id="{CB989213-36EC-3BE4-A381-B024813F744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740490924"/>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bwMode="lt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bwMode="lt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74E5328E-3F59-46C3-A9D9-969660D8A2F2}"/>
              </a:ext>
            </a:extLst>
          </p:cNvPr>
          <p:cNvSpPr>
            <a:spLocks noGrp="1"/>
          </p:cNvSpPr>
          <p:nvPr>
            <p:ph type="body" sz="quarter" idx="10" hasCustomPrompt="1"/>
          </p:nvPr>
        </p:nvSpPr>
        <p:spPr>
          <a:xfrm>
            <a:off x="602567" y="3079898"/>
            <a:ext cx="2358707" cy="1511300"/>
          </a:xfrm>
        </p:spPr>
        <p:txBody>
          <a:bodyPr/>
          <a:lstStyle>
            <a:lvl1pPr>
              <a:spcBef>
                <a:spcPts val="0"/>
              </a:spcBef>
              <a:spcAft>
                <a:spcPts val="0"/>
              </a:spcAft>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Name:</a:t>
            </a:r>
          </a:p>
          <a:p>
            <a:pPr lvl="0"/>
            <a:r>
              <a:rPr lang="en-US" dirty="0"/>
              <a:t>Details:</a:t>
            </a:r>
          </a:p>
        </p:txBody>
      </p:sp>
      <p:sp>
        <p:nvSpPr>
          <p:cNvPr id="10" name="Text Placeholder 3">
            <a:extLst>
              <a:ext uri="{FF2B5EF4-FFF2-40B4-BE49-F238E27FC236}">
                <a16:creationId xmlns:a16="http://schemas.microsoft.com/office/drawing/2014/main" id="{B707187B-EFC0-4BB3-900B-74EA1AA558B5}"/>
              </a:ext>
            </a:extLst>
          </p:cNvPr>
          <p:cNvSpPr>
            <a:spLocks noGrp="1"/>
          </p:cNvSpPr>
          <p:nvPr>
            <p:ph type="body" sz="quarter" idx="11" hasCustomPrompt="1"/>
          </p:nvPr>
        </p:nvSpPr>
        <p:spPr>
          <a:xfrm>
            <a:off x="3368627" y="3079898"/>
            <a:ext cx="2358707" cy="1511300"/>
          </a:xfrm>
        </p:spPr>
        <p:txBody>
          <a:bodyPr/>
          <a:lstStyle>
            <a:lvl1pPr>
              <a:spcBef>
                <a:spcPts val="0"/>
              </a:spcBef>
              <a:spcAft>
                <a:spcPts val="0"/>
              </a:spcAft>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Name:</a:t>
            </a:r>
          </a:p>
          <a:p>
            <a:pPr lvl="0"/>
            <a:r>
              <a:rPr lang="en-US" dirty="0"/>
              <a:t>Details:</a:t>
            </a:r>
          </a:p>
        </p:txBody>
      </p:sp>
      <p:pic>
        <p:nvPicPr>
          <p:cNvPr id="7" name="Picture 6">
            <a:extLst>
              <a:ext uri="{FF2B5EF4-FFF2-40B4-BE49-F238E27FC236}">
                <a16:creationId xmlns:a16="http://schemas.microsoft.com/office/drawing/2014/main" id="{13B33D92-A93F-4110-A23C-3EA148FA56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845"/>
          <a:stretch/>
        </p:blipFill>
        <p:spPr>
          <a:xfrm>
            <a:off x="11172824" y="5913407"/>
            <a:ext cx="585863" cy="534771"/>
          </a:xfrm>
          <a:prstGeom prst="rect">
            <a:avLst/>
          </a:prstGeom>
        </p:spPr>
      </p:pic>
    </p:spTree>
    <p:extLst>
      <p:ext uri="{BB962C8B-B14F-4D97-AF65-F5344CB8AC3E}">
        <p14:creationId xmlns:p14="http://schemas.microsoft.com/office/powerpoint/2010/main" val="26954287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agram (long) x 1 box">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11274425" cy="3876675"/>
          </a:xfrm>
          <a:solidFill>
            <a:srgbClr val="E8E8E8"/>
          </a:solid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Insert diagram here</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50000" y="1241781"/>
            <a:ext cx="9341700" cy="307777"/>
          </a:xfrm>
          <a:noFill/>
        </p:spPr>
        <p:txBody>
          <a:bodyPr vert="horz" wrap="square" lIns="0" tIns="0" rIns="0" bIns="0" rtlCol="0">
            <a:spAutoFit/>
          </a:bodyPr>
          <a:lstStyle>
            <a:lvl1pPr>
              <a:lnSpc>
                <a:spcPct val="100000"/>
              </a:lnSpc>
              <a:defRPr lang="en-GB" sz="2000" b="1" dirty="0">
                <a:solidFill>
                  <a:schemeClr val="tx2"/>
                </a:solidFill>
              </a:defRPr>
            </a:lvl1pPr>
          </a:lstStyle>
          <a:p>
            <a:r>
              <a:rPr lang="en-GB" dirty="0"/>
              <a:t>Subtitle here</a:t>
            </a:r>
          </a:p>
        </p:txBody>
      </p:sp>
      <p:sp>
        <p:nvSpPr>
          <p:cNvPr id="9" name="Text Placeholder 8">
            <a:extLst>
              <a:ext uri="{FF2B5EF4-FFF2-40B4-BE49-F238E27FC236}">
                <a16:creationId xmlns:a16="http://schemas.microsoft.com/office/drawing/2014/main" id="{8A099BBE-5290-4ECD-A202-CB681241C242}"/>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
        <p:nvSpPr>
          <p:cNvPr id="11" name="Slide Number Placeholder 10">
            <a:extLst>
              <a:ext uri="{FF2B5EF4-FFF2-40B4-BE49-F238E27FC236}">
                <a16:creationId xmlns:a16="http://schemas.microsoft.com/office/drawing/2014/main" id="{0BB3773D-6CED-4B8A-A46D-AF2BA032FCD8}"/>
              </a:ext>
            </a:extLst>
          </p:cNvPr>
          <p:cNvSpPr>
            <a:spLocks noGrp="1"/>
          </p:cNvSpPr>
          <p:nvPr>
            <p:ph type="sldNum" sz="quarter" idx="19"/>
          </p:nvPr>
        </p:nvSpPr>
        <p:spPr>
          <a:xfrm>
            <a:off x="437230" y="6279028"/>
            <a:ext cx="304370" cy="365125"/>
          </a:xfrm>
        </p:spPr>
        <p:txBody>
          <a:bodyPr/>
          <a:lstStyle/>
          <a:p>
            <a:fld id="{D61AABEC-672F-4B68-B914-690DA978312C}" type="slidenum">
              <a:rPr lang="en-GB" smtClean="0"/>
              <a:pPr/>
              <a:t>‹#›</a:t>
            </a:fld>
            <a:r>
              <a:rPr lang="en-GB" dirty="0"/>
              <a:t>  </a:t>
            </a:r>
          </a:p>
        </p:txBody>
      </p:sp>
      <p:sp>
        <p:nvSpPr>
          <p:cNvPr id="5" name="Title 4">
            <a:extLst>
              <a:ext uri="{FF2B5EF4-FFF2-40B4-BE49-F238E27FC236}">
                <a16:creationId xmlns:a16="http://schemas.microsoft.com/office/drawing/2014/main" id="{93A2C7FC-586B-457F-BC57-4BB7FE1F784D}"/>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93766888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dirty="0"/>
              <a:t>Four column layout</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4" spcCol="288000">
            <a:noAutofit/>
          </a:bodyPr>
          <a:lstStyle>
            <a:lvl1pPr>
              <a:spcBef>
                <a:spcPts val="400"/>
              </a:spcBef>
              <a:defRPr sz="1200">
                <a:solidFill>
                  <a:schemeClr val="tx1"/>
                </a:solidFill>
              </a:defRPr>
            </a:lvl1pPr>
            <a:lvl2pPr marL="180975" indent="-180975">
              <a:spcBef>
                <a:spcPts val="400"/>
              </a:spcBef>
              <a:buSzPct val="100000"/>
              <a:buFont typeface="Arial" panose="020B0604020202020204" pitchFamily="34" charset="0"/>
              <a:buChar char="•"/>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Tree>
    <p:extLst>
      <p:ext uri="{BB962C8B-B14F-4D97-AF65-F5344CB8AC3E}">
        <p14:creationId xmlns:p14="http://schemas.microsoft.com/office/powerpoint/2010/main" val="196312471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column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450000" y="701874"/>
            <a:ext cx="8398725" cy="715669"/>
          </a:xfrm>
        </p:spPr>
        <p:txBody>
          <a:bodyPr/>
          <a:lstStyle>
            <a:lvl1pPr>
              <a:defRPr/>
            </a:lvl1pPr>
          </a:lstStyle>
          <a:p>
            <a:r>
              <a:rPr lang="en-US" dirty="0"/>
              <a:t>3 column textbox</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4" name="Picture Placeholder">
            <a:extLst>
              <a:ext uri="{FF2B5EF4-FFF2-40B4-BE49-F238E27FC236}">
                <a16:creationId xmlns:a16="http://schemas.microsoft.com/office/drawing/2014/main" id="{556ABC33-C372-AF5C-2E2E-D41F4EF2DF98}"/>
              </a:ext>
              <a:ext uri="{C183D7F6-B498-43B3-948B-1728B52AA6E4}">
                <adec:decorative xmlns:adec="http://schemas.microsoft.com/office/drawing/2017/decorative" val="1"/>
              </a:ext>
            </a:extLst>
          </p:cNvPr>
          <p:cNvSpPr>
            <a:spLocks noGrp="1"/>
          </p:cNvSpPr>
          <p:nvPr>
            <p:ph type="pic" sz="quarter" idx="10"/>
          </p:nvPr>
        </p:nvSpPr>
        <p:spPr>
          <a:xfrm>
            <a:off x="9160365"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406675762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 image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3370476" y="701874"/>
            <a:ext cx="8398725" cy="715669"/>
          </a:xfrm>
        </p:spPr>
        <p:txBody>
          <a:bodyPr/>
          <a:lstStyle>
            <a:lvl1pPr>
              <a:defRPr/>
            </a:lvl1pPr>
          </a:lstStyle>
          <a:p>
            <a:r>
              <a:rPr lang="en-US" dirty="0"/>
              <a:t>3 column textbox</a:t>
            </a:r>
            <a:endParaRPr lang="en-GB" dirty="0"/>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3370476"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mn-lt"/>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dirty="0"/>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dirty="0"/>
              <a:t>Text level 1</a:t>
            </a:r>
          </a:p>
          <a:p>
            <a:pPr lvl="2"/>
            <a:r>
              <a:rPr lang="en-GB" dirty="0"/>
              <a:t>Text level 2</a:t>
            </a:r>
          </a:p>
        </p:txBody>
      </p:sp>
      <p:sp>
        <p:nvSpPr>
          <p:cNvPr id="12" name="Picture Placeholder">
            <a:extLst>
              <a:ext uri="{FF2B5EF4-FFF2-40B4-BE49-F238E27FC236}">
                <a16:creationId xmlns:a16="http://schemas.microsoft.com/office/drawing/2014/main" id="{F3960A8C-54BB-8626-EFC5-24884A3D9000}"/>
              </a:ext>
              <a:ext uri="{C183D7F6-B498-43B3-948B-1728B52AA6E4}">
                <adec:decorative xmlns:adec="http://schemas.microsoft.com/office/drawing/2017/decorative" val="1"/>
              </a:ext>
            </a:extLst>
          </p:cNvPr>
          <p:cNvSpPr>
            <a:spLocks noGrp="1"/>
          </p:cNvSpPr>
          <p:nvPr>
            <p:ph type="pic" sz="quarter" idx="10"/>
          </p:nvPr>
        </p:nvSpPr>
        <p:spPr>
          <a:xfrm>
            <a:off x="450001"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303935037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theme" Target="../theme/theme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image" Target="../media/image3.sv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451F5451-CC20-46A2-802F-F9D60C2A61E7}"/>
              </a:ext>
            </a:extLst>
          </p:cNvPr>
          <p:cNvSpPr>
            <a:spLocks noGrp="1"/>
          </p:cNvSpPr>
          <p:nvPr>
            <p:ph type="title"/>
          </p:nvPr>
        </p:nvSpPr>
        <p:spPr>
          <a:xfrm>
            <a:off x="450000" y="701874"/>
            <a:ext cx="11299088" cy="715669"/>
          </a:xfrm>
          <a:prstGeom prst="rect">
            <a:avLst/>
          </a:prstGeom>
        </p:spPr>
        <p:txBody>
          <a:bodyPr vert="horz" wrap="square" lIns="0" tIns="0" rIns="0" bIns="0" rtlCol="0" anchor="t">
            <a:noAutofit/>
          </a:bodyPr>
          <a:lstStyle/>
          <a:p>
            <a:r>
              <a:rPr lang="en-GB" dirty="0"/>
              <a:t>Slide title room for two lines</a:t>
            </a:r>
          </a:p>
        </p:txBody>
      </p:sp>
      <p:sp>
        <p:nvSpPr>
          <p:cNvPr id="7" name="Placeholder">
            <a:extLst>
              <a:ext uri="{FF2B5EF4-FFF2-40B4-BE49-F238E27FC236}">
                <a16:creationId xmlns:a16="http://schemas.microsoft.com/office/drawing/2014/main" id="{D7CC2174-966F-44FC-375D-7BD78365CCEA}"/>
              </a:ext>
            </a:extLst>
          </p:cNvPr>
          <p:cNvSpPr>
            <a:spLocks noGrp="1"/>
          </p:cNvSpPr>
          <p:nvPr>
            <p:ph type="body" idx="1"/>
          </p:nvPr>
        </p:nvSpPr>
        <p:spPr>
          <a:xfrm>
            <a:off x="436002" y="1825625"/>
            <a:ext cx="11313086" cy="3843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lassification">
            <a:extLst>
              <a:ext uri="{FF2B5EF4-FFF2-40B4-BE49-F238E27FC236}">
                <a16:creationId xmlns:a16="http://schemas.microsoft.com/office/drawing/2014/main" id="{5145A4F0-7D5B-0FE6-3F2E-55FC068D8DC1}"/>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solidFill>
                <a:effectLst/>
              </a:rPr>
              <a:t>© Ipsos | General Election Review Initial Conclusions  | March 2025 | Public</a:t>
            </a:r>
          </a:p>
        </p:txBody>
      </p:sp>
      <p:sp>
        <p:nvSpPr>
          <p:cNvPr id="96" name="Slide Number">
            <a:extLst>
              <a:ext uri="{FF2B5EF4-FFF2-40B4-BE49-F238E27FC236}">
                <a16:creationId xmlns:a16="http://schemas.microsoft.com/office/drawing/2014/main" id="{A19EB2BF-21C7-DA01-6AAC-8D446BDFC72B}"/>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a:t>
            </a:fld>
            <a:endParaRPr lang="en-GB" sz="900" dirty="0"/>
          </a:p>
        </p:txBody>
      </p:sp>
      <p:pic>
        <p:nvPicPr>
          <p:cNvPr id="8" name="Ipsos Logo">
            <a:extLst>
              <a:ext uri="{FF2B5EF4-FFF2-40B4-BE49-F238E27FC236}">
                <a16:creationId xmlns:a16="http://schemas.microsoft.com/office/drawing/2014/main" id="{28D1BB47-AB47-9982-F311-E64B0A6B46C8}"/>
              </a:ext>
              <a:ext uri="{C183D7F6-B498-43B3-948B-1728B52AA6E4}">
                <adec:decorative xmlns:adec="http://schemas.microsoft.com/office/drawing/2017/decorative" val="1"/>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797839013"/>
      </p:ext>
    </p:extLst>
  </p:cSld>
  <p:clrMap bg1="lt1" tx1="dk1" bg2="lt2" tx2="dk2" accent1="accent1" accent2="accent2" accent3="accent3" accent4="accent4" accent5="accent5" accent6="accent6" hlink="hlink" folHlink="folHlink"/>
  <p:sldLayoutIdLst>
    <p:sldLayoutId id="2147484379" r:id="rId1"/>
    <p:sldLayoutId id="2147484381"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4" r:id="rId12"/>
    <p:sldLayoutId id="2147484395" r:id="rId13"/>
    <p:sldLayoutId id="2147484396" r:id="rId14"/>
    <p:sldLayoutId id="2147484397" r:id="rId15"/>
    <p:sldLayoutId id="2147484398" r:id="rId16"/>
    <p:sldLayoutId id="2147484399" r:id="rId17"/>
    <p:sldLayoutId id="2147484403" r:id="rId18"/>
    <p:sldLayoutId id="2147484404" r:id="rId19"/>
    <p:sldLayoutId id="2147484405" r:id="rId20"/>
    <p:sldLayoutId id="2147484406" r:id="rId21"/>
    <p:sldLayoutId id="2147484407" r:id="rId22"/>
    <p:sldLayoutId id="2147484409" r:id="rId23"/>
    <p:sldLayoutId id="2147484410" r:id="rId24"/>
    <p:sldLayoutId id="2147484414" r:id="rId25"/>
    <p:sldLayoutId id="2147484411" r:id="rId26"/>
    <p:sldLayoutId id="2147484415" r:id="rId27"/>
    <p:sldLayoutId id="2147484417" r:id="rId28"/>
    <p:sldLayoutId id="2147484537" r:id="rId29"/>
  </p:sldLayoutIdLst>
  <p:hf hdr="0" ftr="0" dt="0"/>
  <p:txStyles>
    <p:title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p:titleStyle>
    <p:bodyStyle>
      <a:lvl1pPr marL="0" indent="0" algn="l" defTabSz="914400" rtl="0" eaLnBrk="1" latinLnBrk="0" hangingPunct="1">
        <a:lnSpc>
          <a:spcPct val="115000"/>
        </a:lnSpc>
        <a:spcBef>
          <a:spcPts val="400"/>
        </a:spcBef>
        <a:spcAft>
          <a:spcPts val="400"/>
        </a:spcAft>
        <a:buSzPct val="100000"/>
        <a:buFont typeface="Wingdings 2" panose="05020102010507070707" pitchFamily="18" charset="2"/>
        <a:buNone/>
        <a:defRPr sz="1200" b="0" kern="1200">
          <a:solidFill>
            <a:schemeClr val="tx1"/>
          </a:solidFill>
          <a:latin typeface="+mn-lt"/>
          <a:ea typeface="+mn-ea"/>
          <a:cs typeface="+mn-cs"/>
        </a:defRPr>
      </a:lvl1pPr>
      <a:lvl2pPr marL="171450" indent="-171450" algn="l" defTabSz="914400" rtl="0" eaLnBrk="1" latinLnBrk="0" hangingPunct="1">
        <a:lnSpc>
          <a:spcPct val="115000"/>
        </a:lnSpc>
        <a:spcBef>
          <a:spcPts val="400"/>
        </a:spcBef>
        <a:spcAft>
          <a:spcPts val="400"/>
        </a:spcAft>
        <a:buSzPct val="100000"/>
        <a:buFont typeface="Arial" panose="020B0604020202020204" pitchFamily="34" charset="0"/>
        <a:buChar char="•"/>
        <a:defRPr lang="en-GB" sz="1200" kern="1200" dirty="0">
          <a:solidFill>
            <a:schemeClr val="tx1"/>
          </a:solidFill>
          <a:latin typeface="+mn-lt"/>
          <a:ea typeface="+mn-ea"/>
          <a:cs typeface="+mn-cs"/>
        </a:defRPr>
      </a:lvl2pPr>
      <a:lvl3pPr marL="542925" indent="-173038"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3pPr>
      <a:lvl4pPr marL="987425" indent="-228600"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4pPr>
      <a:lvl5pPr marL="1033463" indent="0" algn="l" defTabSz="914400" rtl="0" eaLnBrk="1" latinLnBrk="0" hangingPunct="1">
        <a:lnSpc>
          <a:spcPct val="115000"/>
        </a:lnSpc>
        <a:spcBef>
          <a:spcPts val="400"/>
        </a:spcBef>
        <a:spcAft>
          <a:spcPts val="400"/>
        </a:spcAft>
        <a:buFont typeface="Barlow" panose="020B040602020203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5" pos="2509">
          <p15:clr>
            <a:srgbClr val="F26B43"/>
          </p15:clr>
        </p15:guide>
        <p15:guide id="26" pos="2698">
          <p15:clr>
            <a:srgbClr val="F26B43"/>
          </p15:clr>
        </p15:guide>
        <p15:guide id="30" pos="4930">
          <p15:clr>
            <a:srgbClr val="F26B43"/>
          </p15:clr>
        </p15:guide>
        <p15:guide id="31" pos="5126">
          <p15:clr>
            <a:srgbClr val="F26B43"/>
          </p15:clr>
        </p15:guide>
        <p15:guide id="39" orient="horz" pos="1139">
          <p15:clr>
            <a:srgbClr val="5ACBF0"/>
          </p15:clr>
        </p15:guide>
        <p15:guide id="41" pos="1905" userDrawn="1">
          <p15:clr>
            <a:srgbClr val="5ACBF0"/>
          </p15:clr>
        </p15:guide>
        <p15:guide id="42" pos="2109" userDrawn="1">
          <p15:clr>
            <a:srgbClr val="5ACBF0"/>
          </p15:clr>
        </p15:guide>
        <p15:guide id="43" pos="3942">
          <p15:clr>
            <a:srgbClr val="5ACBF0"/>
          </p15:clr>
        </p15:guide>
        <p15:guide id="45" pos="3741" userDrawn="1">
          <p15:clr>
            <a:srgbClr val="5ACBF0"/>
          </p15:clr>
        </p15:guide>
        <p15:guide id="46" pos="5568" userDrawn="1">
          <p15:clr>
            <a:srgbClr val="5ACBF0"/>
          </p15:clr>
        </p15:guide>
        <p15:guide id="47" pos="5770" userDrawn="1">
          <p15:clr>
            <a:srgbClr val="5ACBF0"/>
          </p15:clr>
        </p15:guide>
        <p15:guide id="53" orient="horz" pos="436" userDrawn="1">
          <p15:clr>
            <a:srgbClr val="9FCC3B"/>
          </p15:clr>
        </p15:guide>
        <p15:guide id="54" pos="279" userDrawn="1">
          <p15:clr>
            <a:srgbClr val="9FCC3B"/>
          </p15:clr>
        </p15:guide>
        <p15:guide id="55" pos="7401" userDrawn="1">
          <p15:clr>
            <a:srgbClr val="9FCC3B"/>
          </p15:clr>
        </p15:guide>
        <p15:guide id="56" orient="horz" pos="3747" userDrawn="1">
          <p15:clr>
            <a:srgbClr val="9FCC3B"/>
          </p15:clr>
        </p15:guide>
        <p15:guide id="57" orient="horz" pos="3884" userDrawn="1">
          <p15:clr>
            <a:srgbClr val="000000"/>
          </p15:clr>
        </p15:guide>
        <p15:guide id="58" orient="horz" pos="913" userDrawn="1">
          <p15:clr>
            <a:srgbClr val="C35EA4"/>
          </p15:clr>
        </p15:guide>
        <p15:guide id="59" orient="horz" pos="132" userDrawn="1">
          <p15:clr>
            <a:srgbClr val="000000"/>
          </p15:clr>
        </p15:guide>
        <p15:guide id="60" orient="horz" pos="3571" userDrawn="1">
          <p15:clr>
            <a:srgbClr val="5ACBF0"/>
          </p15:clr>
        </p15:guide>
        <p15:guide id="61" orient="horz" pos="4166" userDrawn="1">
          <p15:clr>
            <a:srgbClr val="000000"/>
          </p15:clr>
        </p15:guide>
        <p15:guide id="62" pos="140" userDrawn="1">
          <p15:clr>
            <a:srgbClr val="000000"/>
          </p15:clr>
        </p15:guide>
        <p15:guide id="63" pos="7537" userDrawn="1">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451F5451-CC20-46A2-802F-F9D60C2A61E7}"/>
              </a:ext>
            </a:extLst>
          </p:cNvPr>
          <p:cNvSpPr>
            <a:spLocks noGrp="1"/>
          </p:cNvSpPr>
          <p:nvPr>
            <p:ph type="title"/>
          </p:nvPr>
        </p:nvSpPr>
        <p:spPr>
          <a:xfrm>
            <a:off x="450000" y="701874"/>
            <a:ext cx="11299088" cy="715669"/>
          </a:xfrm>
          <a:prstGeom prst="rect">
            <a:avLst/>
          </a:prstGeom>
        </p:spPr>
        <p:txBody>
          <a:bodyPr vert="horz" wrap="square" lIns="0" tIns="0" rIns="0" bIns="0" rtlCol="0" anchor="t">
            <a:noAutofit/>
          </a:bodyPr>
          <a:lstStyle/>
          <a:p>
            <a:r>
              <a:rPr lang="en-GB" dirty="0"/>
              <a:t>Slide title room for two lines</a:t>
            </a:r>
          </a:p>
        </p:txBody>
      </p:sp>
      <p:sp>
        <p:nvSpPr>
          <p:cNvPr id="7" name="Placeholder">
            <a:extLst>
              <a:ext uri="{FF2B5EF4-FFF2-40B4-BE49-F238E27FC236}">
                <a16:creationId xmlns:a16="http://schemas.microsoft.com/office/drawing/2014/main" id="{D7CC2174-966F-44FC-375D-7BD78365CCEA}"/>
              </a:ext>
            </a:extLst>
          </p:cNvPr>
          <p:cNvSpPr>
            <a:spLocks noGrp="1"/>
          </p:cNvSpPr>
          <p:nvPr>
            <p:ph type="body" idx="1"/>
          </p:nvPr>
        </p:nvSpPr>
        <p:spPr>
          <a:xfrm>
            <a:off x="436002" y="1825625"/>
            <a:ext cx="11313086" cy="3843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lassification">
            <a:extLst>
              <a:ext uri="{FF2B5EF4-FFF2-40B4-BE49-F238E27FC236}">
                <a16:creationId xmlns:a16="http://schemas.microsoft.com/office/drawing/2014/main" id="{5145A4F0-7D5B-0FE6-3F2E-55FC068D8DC1}"/>
              </a:ext>
              <a:ext uri="{C183D7F6-B498-43B3-948B-1728B52AA6E4}">
                <adec:decorative xmlns:adec="http://schemas.microsoft.com/office/drawing/2017/decorative" val="1"/>
              </a:ext>
            </a:extLst>
          </p:cNvPr>
          <p:cNvSpPr txBox="1">
            <a:spLocks/>
          </p:cNvSpPr>
          <p:nvPr userDrawn="1"/>
        </p:nvSpPr>
        <p:spPr>
          <a:xfrm>
            <a:off x="440938" y="6504029"/>
            <a:ext cx="4672238" cy="10772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dirty="0">
                <a:solidFill>
                  <a:schemeClr val="tx1"/>
                </a:solidFill>
                <a:effectLst/>
              </a:rPr>
              <a:t>© Ipsos | General Election 2024 Campaign Briefing  | September 2024 | Private</a:t>
            </a:r>
          </a:p>
        </p:txBody>
      </p:sp>
      <p:sp>
        <p:nvSpPr>
          <p:cNvPr id="96" name="Slide Number">
            <a:extLst>
              <a:ext uri="{FF2B5EF4-FFF2-40B4-BE49-F238E27FC236}">
                <a16:creationId xmlns:a16="http://schemas.microsoft.com/office/drawing/2014/main" id="{A19EB2BF-21C7-DA01-6AAC-8D446BDFC72B}"/>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pPr algn="ctr" rtl="0">
                <a:lnSpc>
                  <a:spcPct val="110000"/>
                </a:lnSpc>
                <a:spcBef>
                  <a:spcPts val="400"/>
                </a:spcBef>
                <a:spcAft>
                  <a:spcPts val="400"/>
                </a:spcAft>
              </a:pPr>
              <a:t>‹#›</a:t>
            </a:fld>
            <a:endParaRPr lang="en-GB" sz="900" dirty="0"/>
          </a:p>
        </p:txBody>
      </p:sp>
      <p:pic>
        <p:nvPicPr>
          <p:cNvPr id="8" name="Ipsos Logo">
            <a:extLst>
              <a:ext uri="{FF2B5EF4-FFF2-40B4-BE49-F238E27FC236}">
                <a16:creationId xmlns:a16="http://schemas.microsoft.com/office/drawing/2014/main" id="{28D1BB47-AB47-9982-F311-E64B0A6B46C8}"/>
              </a:ext>
              <a:ext uri="{C183D7F6-B498-43B3-948B-1728B52AA6E4}">
                <adec:decorative xmlns:adec="http://schemas.microsoft.com/office/drawing/2017/decorative" val="1"/>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11263361" y="6173519"/>
            <a:ext cx="492637" cy="446920"/>
          </a:xfrm>
          <a:prstGeom prst="rect">
            <a:avLst/>
          </a:prstGeom>
        </p:spPr>
      </p:pic>
      <p:sp>
        <p:nvSpPr>
          <p:cNvPr id="3" name="Rectangle 2">
            <a:extLst>
              <a:ext uri="{FF2B5EF4-FFF2-40B4-BE49-F238E27FC236}">
                <a16:creationId xmlns:a16="http://schemas.microsoft.com/office/drawing/2014/main" id="{DD041BBE-39F0-FDFD-924E-996DF5BCA1F5}"/>
              </a:ext>
            </a:extLst>
          </p:cNvPr>
          <p:cNvSpPr/>
          <p:nvPr userDrawn="1"/>
        </p:nvSpPr>
        <p:spPr>
          <a:xfrm>
            <a:off x="8589338" y="6350549"/>
            <a:ext cx="2566728" cy="214418"/>
          </a:xfrm>
          <a:prstGeom prst="rect">
            <a:avLst/>
          </a:prstGeom>
        </p:spPr>
        <p:txBody>
          <a:bodyPr wrap="none">
            <a:spAutoFit/>
          </a:bodyPr>
          <a:lstStyle/>
          <a:p>
            <a:pPr lvl="0" algn="r">
              <a:lnSpc>
                <a:spcPct val="110000"/>
              </a:lnSpc>
              <a:spcBef>
                <a:spcPts val="400"/>
              </a:spcBef>
              <a:spcAft>
                <a:spcPts val="400"/>
              </a:spcAft>
              <a:buSzPct val="50000"/>
            </a:pPr>
            <a:r>
              <a:rPr lang="en-US" sz="800" b="1" i="1" dirty="0">
                <a:solidFill>
                  <a:prstClr val="black">
                    <a:lumMod val="75000"/>
                    <a:lumOff val="25000"/>
                  </a:prstClr>
                </a:solidFill>
              </a:rPr>
              <a:t>Source: </a:t>
            </a:r>
            <a:r>
              <a:rPr lang="en-US" sz="800" i="1" dirty="0">
                <a:solidFill>
                  <a:prstClr val="black">
                    <a:lumMod val="75000"/>
                    <a:lumOff val="25000"/>
                  </a:prstClr>
                </a:solidFill>
              </a:rPr>
              <a:t>Ipsos General Election 2024 Campaign Tracker</a:t>
            </a:r>
          </a:p>
        </p:txBody>
      </p:sp>
    </p:spTree>
    <p:extLst>
      <p:ext uri="{BB962C8B-B14F-4D97-AF65-F5344CB8AC3E}">
        <p14:creationId xmlns:p14="http://schemas.microsoft.com/office/powerpoint/2010/main" val="1055040712"/>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 id="2147484509" r:id="rId12"/>
    <p:sldLayoutId id="2147484510" r:id="rId13"/>
    <p:sldLayoutId id="2147484511" r:id="rId14"/>
    <p:sldLayoutId id="2147484512" r:id="rId15"/>
    <p:sldLayoutId id="2147484513" r:id="rId16"/>
    <p:sldLayoutId id="2147484514" r:id="rId17"/>
    <p:sldLayoutId id="2147484515" r:id="rId18"/>
    <p:sldLayoutId id="2147484516" r:id="rId19"/>
    <p:sldLayoutId id="2147484517" r:id="rId20"/>
    <p:sldLayoutId id="2147484518" r:id="rId21"/>
    <p:sldLayoutId id="2147484519" r:id="rId22"/>
    <p:sldLayoutId id="2147484520" r:id="rId23"/>
    <p:sldLayoutId id="2147484521" r:id="rId24"/>
    <p:sldLayoutId id="2147484522" r:id="rId25"/>
    <p:sldLayoutId id="2147484523" r:id="rId26"/>
    <p:sldLayoutId id="2147484524" r:id="rId27"/>
    <p:sldLayoutId id="2147484525" r:id="rId28"/>
    <p:sldLayoutId id="2147484526" r:id="rId29"/>
    <p:sldLayoutId id="2147484527" r:id="rId30"/>
    <p:sldLayoutId id="2147484528" r:id="rId31"/>
    <p:sldLayoutId id="2147484529" r:id="rId32"/>
    <p:sldLayoutId id="2147484530" r:id="rId33"/>
    <p:sldLayoutId id="2147484531" r:id="rId34"/>
    <p:sldLayoutId id="2147484532" r:id="rId35"/>
    <p:sldLayoutId id="2147484533" r:id="rId36"/>
    <p:sldLayoutId id="2147484534" r:id="rId37"/>
    <p:sldLayoutId id="2147484535" r:id="rId38"/>
  </p:sldLayoutIdLst>
  <p:hf hdr="0" ftr="0" dt="0"/>
  <p:txStyles>
    <p:title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p:titleStyle>
    <p:bodyStyle>
      <a:lvl1pPr marL="0" indent="0" algn="l" defTabSz="914400" rtl="0" eaLnBrk="1" latinLnBrk="0" hangingPunct="1">
        <a:lnSpc>
          <a:spcPct val="115000"/>
        </a:lnSpc>
        <a:spcBef>
          <a:spcPts val="400"/>
        </a:spcBef>
        <a:spcAft>
          <a:spcPts val="400"/>
        </a:spcAft>
        <a:buSzPct val="100000"/>
        <a:buFont typeface="Wingdings 2" panose="05020102010507070707" pitchFamily="18" charset="2"/>
        <a:buNone/>
        <a:defRPr sz="1200" b="0" kern="1200">
          <a:solidFill>
            <a:schemeClr val="tx1"/>
          </a:solidFill>
          <a:latin typeface="+mn-lt"/>
          <a:ea typeface="+mn-ea"/>
          <a:cs typeface="+mn-cs"/>
        </a:defRPr>
      </a:lvl1pPr>
      <a:lvl2pPr marL="171450" indent="-171450" algn="l" defTabSz="914400" rtl="0" eaLnBrk="1" latinLnBrk="0" hangingPunct="1">
        <a:lnSpc>
          <a:spcPct val="115000"/>
        </a:lnSpc>
        <a:spcBef>
          <a:spcPts val="400"/>
        </a:spcBef>
        <a:spcAft>
          <a:spcPts val="400"/>
        </a:spcAft>
        <a:buSzPct val="100000"/>
        <a:buFont typeface="Arial" panose="020B0604020202020204" pitchFamily="34" charset="0"/>
        <a:buChar char="•"/>
        <a:defRPr lang="en-GB" sz="1200" kern="1200" dirty="0">
          <a:solidFill>
            <a:schemeClr val="tx1"/>
          </a:solidFill>
          <a:latin typeface="+mn-lt"/>
          <a:ea typeface="+mn-ea"/>
          <a:cs typeface="+mn-cs"/>
        </a:defRPr>
      </a:lvl2pPr>
      <a:lvl3pPr marL="542925" indent="-173038"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3pPr>
      <a:lvl4pPr marL="987425" indent="-228600"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mn-lt"/>
          <a:ea typeface="+mn-ea"/>
          <a:cs typeface="+mn-cs"/>
        </a:defRPr>
      </a:lvl4pPr>
      <a:lvl5pPr marL="1033463" indent="0" algn="l" defTabSz="914400" rtl="0" eaLnBrk="1" latinLnBrk="0" hangingPunct="1">
        <a:lnSpc>
          <a:spcPct val="115000"/>
        </a:lnSpc>
        <a:spcBef>
          <a:spcPts val="400"/>
        </a:spcBef>
        <a:spcAft>
          <a:spcPts val="400"/>
        </a:spcAft>
        <a:buFont typeface="Barlow" panose="020B040602020203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5" pos="2509">
          <p15:clr>
            <a:srgbClr val="F26B43"/>
          </p15:clr>
        </p15:guide>
        <p15:guide id="26" pos="2698">
          <p15:clr>
            <a:srgbClr val="F26B43"/>
          </p15:clr>
        </p15:guide>
        <p15:guide id="30" pos="4930">
          <p15:clr>
            <a:srgbClr val="F26B43"/>
          </p15:clr>
        </p15:guide>
        <p15:guide id="31" pos="5126">
          <p15:clr>
            <a:srgbClr val="F26B43"/>
          </p15:clr>
        </p15:guide>
        <p15:guide id="39" orient="horz" pos="1139">
          <p15:clr>
            <a:srgbClr val="5ACBF0"/>
          </p15:clr>
        </p15:guide>
        <p15:guide id="41" pos="1905">
          <p15:clr>
            <a:srgbClr val="5ACBF0"/>
          </p15:clr>
        </p15:guide>
        <p15:guide id="42" pos="2109">
          <p15:clr>
            <a:srgbClr val="5ACBF0"/>
          </p15:clr>
        </p15:guide>
        <p15:guide id="43" pos="3942">
          <p15:clr>
            <a:srgbClr val="5ACBF0"/>
          </p15:clr>
        </p15:guide>
        <p15:guide id="45" pos="3741">
          <p15:clr>
            <a:srgbClr val="5ACBF0"/>
          </p15:clr>
        </p15:guide>
        <p15:guide id="46" pos="5568">
          <p15:clr>
            <a:srgbClr val="5ACBF0"/>
          </p15:clr>
        </p15:guide>
        <p15:guide id="47" pos="5770">
          <p15:clr>
            <a:srgbClr val="5ACBF0"/>
          </p15:clr>
        </p15:guide>
        <p15:guide id="53" orient="horz" pos="436">
          <p15:clr>
            <a:srgbClr val="9FCC3B"/>
          </p15:clr>
        </p15:guide>
        <p15:guide id="54" pos="279">
          <p15:clr>
            <a:srgbClr val="9FCC3B"/>
          </p15:clr>
        </p15:guide>
        <p15:guide id="55" pos="7401">
          <p15:clr>
            <a:srgbClr val="9FCC3B"/>
          </p15:clr>
        </p15:guide>
        <p15:guide id="56" orient="horz" pos="3747">
          <p15:clr>
            <a:srgbClr val="9FCC3B"/>
          </p15:clr>
        </p15:guide>
        <p15:guide id="57" orient="horz" pos="3884">
          <p15:clr>
            <a:srgbClr val="000000"/>
          </p15:clr>
        </p15:guide>
        <p15:guide id="58" orient="horz" pos="913">
          <p15:clr>
            <a:srgbClr val="C35EA4"/>
          </p15:clr>
        </p15:guide>
        <p15:guide id="59" orient="horz" pos="132">
          <p15:clr>
            <a:srgbClr val="000000"/>
          </p15:clr>
        </p15:guide>
        <p15:guide id="60" orient="horz" pos="3571">
          <p15:clr>
            <a:srgbClr val="5ACBF0"/>
          </p15:clr>
        </p15:guide>
        <p15:guide id="61" orient="horz" pos="4166">
          <p15:clr>
            <a:srgbClr val="000000"/>
          </p15:clr>
        </p15:guide>
        <p15:guide id="62" pos="140">
          <p15:clr>
            <a:srgbClr val="000000"/>
          </p15:clr>
        </p15:guide>
        <p15:guide id="63" pos="7537">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hyperlink" Target="https://netivist.org/debate/Constitutional-convention-UK-codified-constitution?cid=559fb15255f4f7160c71e00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Big Ben London">
            <a:extLst>
              <a:ext uri="{FF2B5EF4-FFF2-40B4-BE49-F238E27FC236}">
                <a16:creationId xmlns:a16="http://schemas.microsoft.com/office/drawing/2014/main" id="{73E5FC5D-9262-C7F5-863D-5288257DD464}"/>
              </a:ext>
            </a:extLst>
          </p:cNvPr>
          <p:cNvPicPr>
            <a:picLocks noGrp="1" noChangeAspect="1"/>
          </p:cNvPicPr>
          <p:nvPr>
            <p:ph type="pic" sz="quarter" idx="11"/>
          </p:nvPr>
        </p:nvPicPr>
        <p:blipFill>
          <a:blip r:embed="rId3"/>
          <a:srcRect t="27740" b="27740"/>
          <a:stretch/>
        </p:blipFill>
        <p:spPr>
          <a:xfrm>
            <a:off x="1915753" y="0"/>
            <a:ext cx="10300263" cy="6870700"/>
          </a:xfrm>
        </p:spPr>
      </p:pic>
      <p:sp>
        <p:nvSpPr>
          <p:cNvPr id="4" name="Title">
            <a:extLst>
              <a:ext uri="{FF2B5EF4-FFF2-40B4-BE49-F238E27FC236}">
                <a16:creationId xmlns:a16="http://schemas.microsoft.com/office/drawing/2014/main" id="{F1BB242C-CB72-440E-9602-808C3EC37D59}"/>
              </a:ext>
            </a:extLst>
          </p:cNvPr>
          <p:cNvSpPr>
            <a:spLocks noGrp="1"/>
          </p:cNvSpPr>
          <p:nvPr>
            <p:ph type="title"/>
          </p:nvPr>
        </p:nvSpPr>
        <p:spPr>
          <a:xfrm>
            <a:off x="431999" y="1350000"/>
            <a:ext cx="5825926" cy="715669"/>
          </a:xfrm>
        </p:spPr>
        <p:txBody>
          <a:bodyPr/>
          <a:lstStyle/>
          <a:p>
            <a:r>
              <a:rPr lang="en-GB" dirty="0" err="1"/>
              <a:t>IPsOS</a:t>
            </a:r>
            <a:r>
              <a:rPr lang="en-GB" dirty="0"/>
              <a:t> Uk 2024 election review: initial </a:t>
            </a:r>
            <a:br>
              <a:rPr lang="en-GB" dirty="0"/>
            </a:br>
            <a:r>
              <a:rPr lang="en-GB" dirty="0"/>
              <a:t>conclusions </a:t>
            </a:r>
          </a:p>
        </p:txBody>
      </p:sp>
      <p:sp>
        <p:nvSpPr>
          <p:cNvPr id="5" name="Date">
            <a:extLst>
              <a:ext uri="{FF2B5EF4-FFF2-40B4-BE49-F238E27FC236}">
                <a16:creationId xmlns:a16="http://schemas.microsoft.com/office/drawing/2014/main" id="{05058EFE-4B93-814A-45B1-03F140DB89CC}"/>
              </a:ext>
            </a:extLst>
          </p:cNvPr>
          <p:cNvSpPr txBox="1"/>
          <p:nvPr/>
        </p:nvSpPr>
        <p:spPr>
          <a:xfrm>
            <a:off x="431999" y="5384889"/>
            <a:ext cx="2236444" cy="246221"/>
          </a:xfrm>
          <a:prstGeom prst="rect">
            <a:avLst/>
          </a:prstGeom>
          <a:noFill/>
        </p:spPr>
        <p:txBody>
          <a:bodyPr wrap="square" lIns="0" tIns="0" rIns="0" bIns="0" rtlCol="0">
            <a:spAutoFit/>
          </a:bodyPr>
          <a:lstStyle/>
          <a:p>
            <a:r>
              <a:rPr lang="en-GB" sz="1600" dirty="0">
                <a:solidFill>
                  <a:schemeClr val="bg1"/>
                </a:solidFill>
              </a:rPr>
              <a:t>March 2025</a:t>
            </a:r>
          </a:p>
        </p:txBody>
      </p:sp>
      <p:sp>
        <p:nvSpPr>
          <p:cNvPr id="7" name="Parallelogram 1">
            <a:extLst>
              <a:ext uri="{FF2B5EF4-FFF2-40B4-BE49-F238E27FC236}">
                <a16:creationId xmlns:a16="http://schemas.microsoft.com/office/drawing/2014/main" id="{A6BD1784-F3A1-1046-21F9-8FEFED56EE96}"/>
              </a:ext>
              <a:ext uri="{C183D7F6-B498-43B3-948B-1728B52AA6E4}">
                <adec:decorative xmlns:adec="http://schemas.microsoft.com/office/drawing/2017/decorative" val="1"/>
              </a:ext>
            </a:extLst>
          </p:cNvPr>
          <p:cNvSpPr/>
          <p:nvPr/>
        </p:nvSpPr>
        <p:spPr>
          <a:xfrm rot="18900000">
            <a:off x="6191592" y="431596"/>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1" name="Triangle">
            <a:extLst>
              <a:ext uri="{FF2B5EF4-FFF2-40B4-BE49-F238E27FC236}">
                <a16:creationId xmlns:a16="http://schemas.microsoft.com/office/drawing/2014/main" id="{E8C2CACD-E824-DE3B-60FE-427B751999B5}"/>
              </a:ext>
              <a:ext uri="{C183D7F6-B498-43B3-948B-1728B52AA6E4}">
                <adec:decorative xmlns:adec="http://schemas.microsoft.com/office/drawing/2017/decorative" val="1"/>
              </a:ext>
            </a:extLst>
          </p:cNvPr>
          <p:cNvSpPr/>
          <p:nvPr/>
        </p:nvSpPr>
        <p:spPr>
          <a:xfrm rot="16200000">
            <a:off x="8661370" y="3324649"/>
            <a:ext cx="3492560" cy="3594098"/>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endParaRPr lang="en-GB" sz="1400" dirty="0" err="1">
              <a:solidFill>
                <a:schemeClr val="tx1"/>
              </a:solidFill>
            </a:endParaRPr>
          </a:p>
        </p:txBody>
      </p:sp>
      <p:sp>
        <p:nvSpPr>
          <p:cNvPr id="9" name="Parallelogram 2">
            <a:extLst>
              <a:ext uri="{FF2B5EF4-FFF2-40B4-BE49-F238E27FC236}">
                <a16:creationId xmlns:a16="http://schemas.microsoft.com/office/drawing/2014/main" id="{CEC544CE-DA48-E496-5DA5-4BEDD3E45634}"/>
              </a:ext>
              <a:ext uri="{C183D7F6-B498-43B3-948B-1728B52AA6E4}">
                <adec:decorative xmlns:adec="http://schemas.microsoft.com/office/drawing/2017/decorative" val="1"/>
              </a:ext>
            </a:extLst>
          </p:cNvPr>
          <p:cNvSpPr/>
          <p:nvPr/>
        </p:nvSpPr>
        <p:spPr>
          <a:xfrm rot="8100000">
            <a:off x="7929848" y="5576008"/>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pic>
        <p:nvPicPr>
          <p:cNvPr id="6" name="Ipsos Logo">
            <a:extLst>
              <a:ext uri="{FF2B5EF4-FFF2-40B4-BE49-F238E27FC236}">
                <a16:creationId xmlns:a16="http://schemas.microsoft.com/office/drawing/2014/main" id="{72D43848-10A6-605F-ED59-39D376941CB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289678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EE85B-6E24-1FAC-79EA-0BF7BE995B56}"/>
              </a:ext>
            </a:extLst>
          </p:cNvPr>
          <p:cNvSpPr>
            <a:spLocks noGrp="1"/>
          </p:cNvSpPr>
          <p:nvPr>
            <p:ph type="title"/>
          </p:nvPr>
        </p:nvSpPr>
        <p:spPr>
          <a:xfrm>
            <a:off x="446456" y="611939"/>
            <a:ext cx="11299088" cy="715669"/>
          </a:xfrm>
        </p:spPr>
        <p:txBody>
          <a:bodyPr/>
          <a:lstStyle/>
          <a:p>
            <a:r>
              <a:rPr lang="en-US" dirty="0"/>
              <a:t>Past vote weighting would not have helped much </a:t>
            </a:r>
            <a:endParaRPr lang="en-GB" dirty="0"/>
          </a:p>
        </p:txBody>
      </p:sp>
      <p:graphicFrame>
        <p:nvGraphicFramePr>
          <p:cNvPr id="3" name="Table 2">
            <a:extLst>
              <a:ext uri="{FF2B5EF4-FFF2-40B4-BE49-F238E27FC236}">
                <a16:creationId xmlns:a16="http://schemas.microsoft.com/office/drawing/2014/main" id="{8C2BC3C0-75B7-9060-21BC-343DA18CCA8C}"/>
              </a:ext>
            </a:extLst>
          </p:cNvPr>
          <p:cNvGraphicFramePr>
            <a:graphicFrameLocks noGrp="1"/>
          </p:cNvGraphicFramePr>
          <p:nvPr>
            <p:extLst>
              <p:ext uri="{D42A27DB-BD31-4B8C-83A1-F6EECF244321}">
                <p14:modId xmlns:p14="http://schemas.microsoft.com/office/powerpoint/2010/main" val="1680560701"/>
              </p:ext>
            </p:extLst>
          </p:nvPr>
        </p:nvGraphicFramePr>
        <p:xfrm>
          <a:off x="5939869" y="1518049"/>
          <a:ext cx="5602098" cy="4154961"/>
        </p:xfrm>
        <a:graphic>
          <a:graphicData uri="http://schemas.openxmlformats.org/drawingml/2006/table">
            <a:tbl>
              <a:tblPr firstRow="1" firstCol="1" bandRow="1">
                <a:tableStyleId>{5C22544A-7EE6-4342-B048-85BDC9FD1C3A}</a:tableStyleId>
              </a:tblPr>
              <a:tblGrid>
                <a:gridCol w="1459325">
                  <a:extLst>
                    <a:ext uri="{9D8B030D-6E8A-4147-A177-3AD203B41FA5}">
                      <a16:colId xmlns:a16="http://schemas.microsoft.com/office/drawing/2014/main" val="2657881769"/>
                    </a:ext>
                  </a:extLst>
                </a:gridCol>
                <a:gridCol w="1162713">
                  <a:extLst>
                    <a:ext uri="{9D8B030D-6E8A-4147-A177-3AD203B41FA5}">
                      <a16:colId xmlns:a16="http://schemas.microsoft.com/office/drawing/2014/main" val="1939932944"/>
                    </a:ext>
                  </a:extLst>
                </a:gridCol>
                <a:gridCol w="281753">
                  <a:extLst>
                    <a:ext uri="{9D8B030D-6E8A-4147-A177-3AD203B41FA5}">
                      <a16:colId xmlns:a16="http://schemas.microsoft.com/office/drawing/2014/main" val="155394461"/>
                    </a:ext>
                  </a:extLst>
                </a:gridCol>
                <a:gridCol w="1131893">
                  <a:extLst>
                    <a:ext uri="{9D8B030D-6E8A-4147-A177-3AD203B41FA5}">
                      <a16:colId xmlns:a16="http://schemas.microsoft.com/office/drawing/2014/main" val="3192694115"/>
                    </a:ext>
                  </a:extLst>
                </a:gridCol>
                <a:gridCol w="281753">
                  <a:extLst>
                    <a:ext uri="{9D8B030D-6E8A-4147-A177-3AD203B41FA5}">
                      <a16:colId xmlns:a16="http://schemas.microsoft.com/office/drawing/2014/main" val="2667960544"/>
                    </a:ext>
                  </a:extLst>
                </a:gridCol>
                <a:gridCol w="1284661">
                  <a:extLst>
                    <a:ext uri="{9D8B030D-6E8A-4147-A177-3AD203B41FA5}">
                      <a16:colId xmlns:a16="http://schemas.microsoft.com/office/drawing/2014/main" val="2194828191"/>
                    </a:ext>
                  </a:extLst>
                </a:gridCol>
              </a:tblGrid>
              <a:tr h="1299657">
                <a:tc>
                  <a:txBody>
                    <a:bodyPr/>
                    <a:lstStyle/>
                    <a:p>
                      <a:pPr algn="ctr"/>
                      <a:endParaRPr lang="en-GB" sz="16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400" dirty="0">
                          <a:effectLst/>
                          <a:latin typeface="Aptos" panose="020B0004020202020204" pitchFamily="34" charset="0"/>
                          <a:ea typeface="Aptos" panose="020B0004020202020204" pitchFamily="34" charset="0"/>
                          <a:cs typeface="Aptos" panose="020B0004020202020204" pitchFamily="34" charset="0"/>
                        </a:rPr>
                        <a:t>Ipsos final</a:t>
                      </a:r>
                    </a:p>
                  </a:txBody>
                  <a:tcPr marL="68580" marR="68580" marT="0" marB="0" anchor="ctr"/>
                </a:tc>
                <a:tc rowSpan="9">
                  <a:txBody>
                    <a:bodyPr/>
                    <a:lstStyle/>
                    <a:p>
                      <a:pPr algn="ctr"/>
                      <a:endParaRPr lang="en-GB" sz="16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effectLst/>
                          <a:latin typeface="Aptos" panose="020B0004020202020204" pitchFamily="34" charset="0"/>
                          <a:ea typeface="Aptos" panose="020B0004020202020204" pitchFamily="34" charset="0"/>
                          <a:cs typeface="Aptos" panose="020B0004020202020204" pitchFamily="34" charset="0"/>
                        </a:rPr>
                        <a:t>Past vote GE19 / EU16</a:t>
                      </a:r>
                    </a:p>
                  </a:txBody>
                  <a:tcPr marL="68580" marR="68580" marT="0" marB="0" anchor="ctr">
                    <a:solidFill>
                      <a:schemeClr val="accent1"/>
                    </a:solidFill>
                  </a:tcPr>
                </a:tc>
                <a:tc rowSpan="9">
                  <a:txBody>
                    <a:bodyPr/>
                    <a:lstStyle/>
                    <a:p>
                      <a:pPr algn="ctr"/>
                      <a:endParaRPr lang="en-GB" sz="16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400" dirty="0">
                          <a:effectLst/>
                          <a:latin typeface="Aptos" panose="020B0004020202020204" pitchFamily="34" charset="0"/>
                          <a:ea typeface="Aptos" panose="020B0004020202020204" pitchFamily="34" charset="0"/>
                          <a:cs typeface="Aptos" panose="020B0004020202020204" pitchFamily="34" charset="0"/>
                        </a:rPr>
                        <a:t>Result </a:t>
                      </a:r>
                    </a:p>
                  </a:txBody>
                  <a:tcPr marL="68580" marR="68580" marT="0" marB="0" anchor="ctr"/>
                </a:tc>
                <a:extLst>
                  <a:ext uri="{0D108BD9-81ED-4DB2-BD59-A6C34878D82A}">
                    <a16:rowId xmlns:a16="http://schemas.microsoft.com/office/drawing/2014/main" val="2338526652"/>
                  </a:ext>
                </a:extLst>
              </a:tr>
              <a:tr h="356913">
                <a:tc>
                  <a:txBody>
                    <a:bodyPr/>
                    <a:lstStyle/>
                    <a:p>
                      <a:pPr algn="ctr"/>
                      <a:r>
                        <a:rPr lang="en-GB" sz="1400" dirty="0">
                          <a:effectLst/>
                        </a:rPr>
                        <a:t>Con</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19%</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19%</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24%</a:t>
                      </a:r>
                    </a:p>
                  </a:txBody>
                  <a:tcPr marL="68580" marR="68580" marT="0" marB="0" anchor="ctr"/>
                </a:tc>
                <a:extLst>
                  <a:ext uri="{0D108BD9-81ED-4DB2-BD59-A6C34878D82A}">
                    <a16:rowId xmlns:a16="http://schemas.microsoft.com/office/drawing/2014/main" val="4255563846"/>
                  </a:ext>
                </a:extLst>
              </a:tr>
              <a:tr h="356913">
                <a:tc>
                  <a:txBody>
                    <a:bodyPr/>
                    <a:lstStyle/>
                    <a:p>
                      <a:pPr algn="ctr"/>
                      <a:r>
                        <a:rPr lang="en-GB" sz="1400">
                          <a:effectLst/>
                        </a:rPr>
                        <a:t>Lab</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37%</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34%</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35%</a:t>
                      </a:r>
                    </a:p>
                  </a:txBody>
                  <a:tcPr marL="68580" marR="68580" marT="0" marB="0" anchor="ctr"/>
                </a:tc>
                <a:extLst>
                  <a:ext uri="{0D108BD9-81ED-4DB2-BD59-A6C34878D82A}">
                    <a16:rowId xmlns:a16="http://schemas.microsoft.com/office/drawing/2014/main" val="3870134145"/>
                  </a:ext>
                </a:extLst>
              </a:tr>
              <a:tr h="356913">
                <a:tc>
                  <a:txBody>
                    <a:bodyPr/>
                    <a:lstStyle/>
                    <a:p>
                      <a:pPr algn="ctr"/>
                      <a:r>
                        <a:rPr lang="en-GB" sz="1400">
                          <a:effectLst/>
                        </a:rPr>
                        <a:t>Lib Dem</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11%</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13%</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13%</a:t>
                      </a:r>
                    </a:p>
                  </a:txBody>
                  <a:tcPr marL="68580" marR="68580" marT="0" marB="0" anchor="ctr"/>
                </a:tc>
                <a:extLst>
                  <a:ext uri="{0D108BD9-81ED-4DB2-BD59-A6C34878D82A}">
                    <a16:rowId xmlns:a16="http://schemas.microsoft.com/office/drawing/2014/main" val="3472582831"/>
                  </a:ext>
                </a:extLst>
              </a:tr>
              <a:tr h="356913">
                <a:tc>
                  <a:txBody>
                    <a:bodyPr/>
                    <a:lstStyle/>
                    <a:p>
                      <a:pPr algn="ctr"/>
                      <a:r>
                        <a:rPr lang="en-GB" sz="1400">
                          <a:effectLst/>
                        </a:rPr>
                        <a:t>SNP</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6%</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5%</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a:t>
                      </a:r>
                    </a:p>
                  </a:txBody>
                  <a:tcPr marL="68580" marR="68580" marT="0" marB="0" anchor="ctr"/>
                </a:tc>
                <a:extLst>
                  <a:ext uri="{0D108BD9-81ED-4DB2-BD59-A6C34878D82A}">
                    <a16:rowId xmlns:a16="http://schemas.microsoft.com/office/drawing/2014/main" val="3803320615"/>
                  </a:ext>
                </a:extLst>
              </a:tr>
              <a:tr h="356913">
                <a:tc>
                  <a:txBody>
                    <a:bodyPr/>
                    <a:lstStyle/>
                    <a:p>
                      <a:pPr algn="ctr"/>
                      <a:r>
                        <a:rPr lang="en-GB" sz="1400">
                          <a:effectLst/>
                        </a:rPr>
                        <a:t>Plaid</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1%</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a:t>
                      </a:r>
                    </a:p>
                  </a:txBody>
                  <a:tcPr marL="68580" marR="68580" marT="0" marB="0" anchor="ctr"/>
                </a:tc>
                <a:extLst>
                  <a:ext uri="{0D108BD9-81ED-4DB2-BD59-A6C34878D82A}">
                    <a16:rowId xmlns:a16="http://schemas.microsoft.com/office/drawing/2014/main" val="3540610292"/>
                  </a:ext>
                </a:extLst>
              </a:tr>
              <a:tr h="356913">
                <a:tc>
                  <a:txBody>
                    <a:bodyPr/>
                    <a:lstStyle/>
                    <a:p>
                      <a:pPr algn="ctr"/>
                      <a:r>
                        <a:rPr lang="en-GB" sz="1400">
                          <a:effectLst/>
                        </a:rPr>
                        <a:t>Green</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9%</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8%</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7%</a:t>
                      </a:r>
                    </a:p>
                  </a:txBody>
                  <a:tcPr marL="68580" marR="68580" marT="0" marB="0" anchor="ctr"/>
                </a:tc>
                <a:extLst>
                  <a:ext uri="{0D108BD9-81ED-4DB2-BD59-A6C34878D82A}">
                    <a16:rowId xmlns:a16="http://schemas.microsoft.com/office/drawing/2014/main" val="1250328558"/>
                  </a:ext>
                </a:extLst>
              </a:tr>
              <a:tr h="356913">
                <a:tc>
                  <a:txBody>
                    <a:bodyPr/>
                    <a:lstStyle/>
                    <a:p>
                      <a:pPr algn="ctr"/>
                      <a:r>
                        <a:rPr lang="en-GB" sz="1400" dirty="0">
                          <a:effectLst/>
                        </a:rPr>
                        <a:t>Reform UK</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15%</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17%</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15%</a:t>
                      </a:r>
                    </a:p>
                  </a:txBody>
                  <a:tcPr marL="68580" marR="68580" marT="0" marB="0" anchor="ctr"/>
                </a:tc>
                <a:extLst>
                  <a:ext uri="{0D108BD9-81ED-4DB2-BD59-A6C34878D82A}">
                    <a16:rowId xmlns:a16="http://schemas.microsoft.com/office/drawing/2014/main" val="2048498264"/>
                  </a:ext>
                </a:extLst>
              </a:tr>
              <a:tr h="356913">
                <a:tc>
                  <a:txBody>
                    <a:bodyPr/>
                    <a:lstStyle/>
                    <a:p>
                      <a:pPr algn="ctr"/>
                      <a:r>
                        <a:rPr lang="en-GB" sz="1400">
                          <a:effectLst/>
                        </a:rPr>
                        <a:t>Other</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4%</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bg2"/>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a:t>
                      </a:r>
                    </a:p>
                  </a:txBody>
                  <a:tcPr marL="68580" marR="68580" marT="0" marB="0" anchor="ctr"/>
                </a:tc>
                <a:extLst>
                  <a:ext uri="{0D108BD9-81ED-4DB2-BD59-A6C34878D82A}">
                    <a16:rowId xmlns:a16="http://schemas.microsoft.com/office/drawing/2014/main" val="2214428494"/>
                  </a:ext>
                </a:extLst>
              </a:tr>
            </a:tbl>
          </a:graphicData>
        </a:graphic>
      </p:graphicFrame>
      <p:sp>
        <p:nvSpPr>
          <p:cNvPr id="4" name="TextBox 3">
            <a:extLst>
              <a:ext uri="{FF2B5EF4-FFF2-40B4-BE49-F238E27FC236}">
                <a16:creationId xmlns:a16="http://schemas.microsoft.com/office/drawing/2014/main" id="{A717757F-0068-EDB6-D476-DFBDDA21BDBF}"/>
              </a:ext>
            </a:extLst>
          </p:cNvPr>
          <p:cNvSpPr txBox="1"/>
          <p:nvPr/>
        </p:nvSpPr>
        <p:spPr>
          <a:xfrm>
            <a:off x="446456" y="1655062"/>
            <a:ext cx="5260065" cy="3880934"/>
          </a:xfrm>
          <a:prstGeom prst="rect">
            <a:avLst/>
          </a:prstGeom>
          <a:noFill/>
        </p:spPr>
        <p:txBody>
          <a:bodyPr wrap="square" lIns="0" tIns="0" rIns="0" bIns="0" rtlCol="0">
            <a:spAutoFit/>
          </a:bodyPr>
          <a:lstStyle/>
          <a:p>
            <a:pPr marL="171450" indent="-171450" algn="l">
              <a:lnSpc>
                <a:spcPct val="115000"/>
              </a:lnSpc>
              <a:spcBef>
                <a:spcPts val="400"/>
              </a:spcBef>
              <a:spcAft>
                <a:spcPts val="1200"/>
              </a:spcAft>
              <a:buSzPct val="100000"/>
              <a:buFont typeface="Arial" panose="020B0604020202020204" pitchFamily="34" charset="0"/>
              <a:buChar char="•"/>
            </a:pPr>
            <a:r>
              <a:rPr lang="en-GB" dirty="0"/>
              <a:t>Ipsos do not weight by past vote. A reasonable question would be whether this makes us less accurate.</a:t>
            </a:r>
          </a:p>
          <a:p>
            <a:pPr marL="171450" indent="-171450" algn="l">
              <a:lnSpc>
                <a:spcPct val="115000"/>
              </a:lnSpc>
              <a:spcBef>
                <a:spcPts val="400"/>
              </a:spcBef>
              <a:spcAft>
                <a:spcPts val="1200"/>
              </a:spcAft>
              <a:buSzPct val="100000"/>
              <a:buFont typeface="Arial" panose="020B0604020202020204" pitchFamily="34" charset="0"/>
              <a:buChar char="•"/>
            </a:pPr>
            <a:r>
              <a:rPr lang="en-GB" dirty="0"/>
              <a:t>However, whilst weighting our prediction poll  to past vote helps improve the Labour share a little, it does not fix fundamental issue of our low Conservative share.</a:t>
            </a:r>
          </a:p>
          <a:p>
            <a:pPr marL="171450" indent="-171450" algn="l">
              <a:lnSpc>
                <a:spcPct val="115000"/>
              </a:lnSpc>
              <a:spcBef>
                <a:spcPts val="400"/>
              </a:spcBef>
              <a:spcAft>
                <a:spcPts val="1200"/>
              </a:spcAft>
              <a:buSzPct val="100000"/>
              <a:buFont typeface="Arial" panose="020B0604020202020204" pitchFamily="34" charset="0"/>
              <a:buChar char="•"/>
            </a:pPr>
            <a:r>
              <a:rPr lang="en-GB" dirty="0"/>
              <a:t>So whilst we would never 100% rule out using past vote weighting in the future, it appears clear that not using it here was not a driving factor in any miss.</a:t>
            </a:r>
          </a:p>
        </p:txBody>
      </p:sp>
      <p:sp>
        <p:nvSpPr>
          <p:cNvPr id="5" name="Rectangle 4">
            <a:extLst>
              <a:ext uri="{FF2B5EF4-FFF2-40B4-BE49-F238E27FC236}">
                <a16:creationId xmlns:a16="http://schemas.microsoft.com/office/drawing/2014/main" id="{6B7C7569-FF1B-0705-E8A6-6A011ECBFCA6}"/>
              </a:ext>
            </a:extLst>
          </p:cNvPr>
          <p:cNvSpPr/>
          <p:nvPr/>
        </p:nvSpPr>
        <p:spPr>
          <a:xfrm>
            <a:off x="8854751" y="2836505"/>
            <a:ext cx="1091682" cy="2836505"/>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en-GB" sz="1200" dirty="0">
              <a:solidFill>
                <a:schemeClr val="tx1"/>
              </a:solidFill>
            </a:endParaRPr>
          </a:p>
        </p:txBody>
      </p:sp>
    </p:spTree>
    <p:extLst>
      <p:ext uri="{BB962C8B-B14F-4D97-AF65-F5344CB8AC3E}">
        <p14:creationId xmlns:p14="http://schemas.microsoft.com/office/powerpoint/2010/main" val="3958468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EE85B-6E24-1FAC-79EA-0BF7BE995B56}"/>
              </a:ext>
            </a:extLst>
          </p:cNvPr>
          <p:cNvSpPr>
            <a:spLocks noGrp="1"/>
          </p:cNvSpPr>
          <p:nvPr>
            <p:ph type="title"/>
          </p:nvPr>
        </p:nvSpPr>
        <p:spPr>
          <a:xfrm>
            <a:off x="446456" y="611939"/>
            <a:ext cx="11299088" cy="715669"/>
          </a:xfrm>
        </p:spPr>
        <p:txBody>
          <a:bodyPr/>
          <a:lstStyle/>
          <a:p>
            <a:r>
              <a:rPr lang="en-US" dirty="0"/>
              <a:t>But a closer look at sample, turnout and political engagement needed</a:t>
            </a:r>
            <a:endParaRPr lang="en-GB" dirty="0"/>
          </a:p>
        </p:txBody>
      </p:sp>
      <p:sp>
        <p:nvSpPr>
          <p:cNvPr id="20" name="TextBox 19">
            <a:extLst>
              <a:ext uri="{FF2B5EF4-FFF2-40B4-BE49-F238E27FC236}">
                <a16:creationId xmlns:a16="http://schemas.microsoft.com/office/drawing/2014/main" id="{1FCDF8A2-1A12-1057-2313-54EDFF68ED1D}"/>
              </a:ext>
            </a:extLst>
          </p:cNvPr>
          <p:cNvSpPr txBox="1"/>
          <p:nvPr/>
        </p:nvSpPr>
        <p:spPr>
          <a:xfrm>
            <a:off x="446456" y="1504889"/>
            <a:ext cx="10283748" cy="4918141"/>
          </a:xfrm>
          <a:prstGeom prst="rect">
            <a:avLst/>
          </a:prstGeom>
          <a:noFill/>
        </p:spPr>
        <p:txBody>
          <a:bodyPr wrap="square">
            <a:spAutoFit/>
          </a:bodyPr>
          <a:lstStyle/>
          <a:p>
            <a:pPr algn="l">
              <a:lnSpc>
                <a:spcPct val="115000"/>
              </a:lnSpc>
              <a:spcBef>
                <a:spcPts val="400"/>
              </a:spcBef>
              <a:spcAft>
                <a:spcPts val="400"/>
              </a:spcAft>
              <a:buSzPct val="100000"/>
            </a:pPr>
            <a:r>
              <a:rPr lang="en-GB" b="1" dirty="0">
                <a:solidFill>
                  <a:srgbClr val="222D96"/>
                </a:solidFill>
              </a:rPr>
              <a:t>Seat type</a:t>
            </a:r>
          </a:p>
          <a:p>
            <a:pPr marL="171450" indent="-171450" algn="l">
              <a:lnSpc>
                <a:spcPct val="115000"/>
              </a:lnSpc>
              <a:spcBef>
                <a:spcPts val="400"/>
              </a:spcBef>
              <a:spcAft>
                <a:spcPts val="400"/>
              </a:spcAft>
              <a:buSzPct val="100000"/>
              <a:buFont typeface="Arial" panose="020B0604020202020204" pitchFamily="34" charset="0"/>
              <a:buChar char="•"/>
            </a:pPr>
            <a:r>
              <a:rPr lang="en-GB" dirty="0"/>
              <a:t>We understated the Conservatives and overstated Labour most in Conservative seats – although there are much fewer of these than seats Labour won. </a:t>
            </a:r>
            <a:endParaRPr lang="en-GB" b="1" dirty="0"/>
          </a:p>
          <a:p>
            <a:pPr algn="l">
              <a:lnSpc>
                <a:spcPct val="115000"/>
              </a:lnSpc>
              <a:spcBef>
                <a:spcPts val="400"/>
              </a:spcBef>
              <a:spcAft>
                <a:spcPts val="400"/>
              </a:spcAft>
              <a:buSzPct val="100000"/>
            </a:pPr>
            <a:r>
              <a:rPr lang="en-GB" b="1" dirty="0">
                <a:solidFill>
                  <a:srgbClr val="222D96"/>
                </a:solidFill>
              </a:rPr>
              <a:t>Turnout </a:t>
            </a:r>
          </a:p>
          <a:p>
            <a:pPr marL="171450" indent="-171450" algn="l">
              <a:lnSpc>
                <a:spcPct val="115000"/>
              </a:lnSpc>
              <a:spcBef>
                <a:spcPts val="400"/>
              </a:spcBef>
              <a:spcAft>
                <a:spcPts val="400"/>
              </a:spcAft>
              <a:buSzPct val="100000"/>
              <a:buFont typeface="Arial" panose="020B0604020202020204" pitchFamily="34" charset="0"/>
              <a:buChar char="•"/>
            </a:pPr>
            <a:r>
              <a:rPr lang="en-GB" dirty="0"/>
              <a:t>Implied turnout in our prediction poll was consistent across seat type whereas turnout was actually lower in seats Labour won – unclear if this is coverage or measurement issue. We will revisit how we measure turnout in any future method.</a:t>
            </a:r>
          </a:p>
          <a:p>
            <a:pPr algn="l">
              <a:lnSpc>
                <a:spcPct val="115000"/>
              </a:lnSpc>
              <a:spcBef>
                <a:spcPts val="400"/>
              </a:spcBef>
              <a:spcAft>
                <a:spcPts val="400"/>
              </a:spcAft>
              <a:buSzPct val="100000"/>
            </a:pPr>
            <a:r>
              <a:rPr lang="en-GB" b="1" dirty="0">
                <a:solidFill>
                  <a:srgbClr val="222D96"/>
                </a:solidFill>
              </a:rPr>
              <a:t>Political engagement</a:t>
            </a:r>
          </a:p>
          <a:p>
            <a:pPr marL="171450" indent="-171450" algn="l">
              <a:lnSpc>
                <a:spcPct val="115000"/>
              </a:lnSpc>
              <a:spcBef>
                <a:spcPts val="400"/>
              </a:spcBef>
              <a:spcAft>
                <a:spcPts val="400"/>
              </a:spcAft>
              <a:buSzPct val="100000"/>
              <a:buFont typeface="Arial" panose="020B0604020202020204" pitchFamily="34" charset="0"/>
              <a:buChar char="•"/>
            </a:pPr>
            <a:r>
              <a:rPr lang="en-GB" dirty="0"/>
              <a:t>Weighting our prediction poll by interest in politics  (to BES data) made no difference but we still think overly engaged samples are a challenge to mitigate in future.  We are experimenting with different solutions.</a:t>
            </a:r>
            <a:endParaRPr lang="en-GB" b="1" dirty="0"/>
          </a:p>
          <a:p>
            <a:pPr marL="171450" indent="-171450" algn="l">
              <a:lnSpc>
                <a:spcPct val="115000"/>
              </a:lnSpc>
              <a:spcBef>
                <a:spcPts val="400"/>
              </a:spcBef>
              <a:spcAft>
                <a:spcPts val="400"/>
              </a:spcAft>
              <a:buSzPct val="100000"/>
              <a:buFont typeface="Arial" panose="020B0604020202020204" pitchFamily="34" charset="0"/>
              <a:buChar char="•"/>
            </a:pPr>
            <a:endParaRPr lang="en-GB" dirty="0"/>
          </a:p>
          <a:p>
            <a:pPr marL="171450" indent="-171450" algn="l">
              <a:lnSpc>
                <a:spcPct val="115000"/>
              </a:lnSpc>
              <a:spcBef>
                <a:spcPts val="400"/>
              </a:spcBef>
              <a:spcAft>
                <a:spcPts val="400"/>
              </a:spcAft>
              <a:buSzPct val="100000"/>
              <a:buFont typeface="Arial" panose="020B0604020202020204" pitchFamily="34" charset="0"/>
              <a:buChar char="•"/>
            </a:pPr>
            <a:endParaRPr lang="en-GB" b="1" dirty="0"/>
          </a:p>
        </p:txBody>
      </p:sp>
    </p:spTree>
    <p:extLst>
      <p:ext uri="{BB962C8B-B14F-4D97-AF65-F5344CB8AC3E}">
        <p14:creationId xmlns:p14="http://schemas.microsoft.com/office/powerpoint/2010/main" val="1915828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EE85B-6E24-1FAC-79EA-0BF7BE995B56}"/>
              </a:ext>
            </a:extLst>
          </p:cNvPr>
          <p:cNvSpPr>
            <a:spLocks noGrp="1"/>
          </p:cNvSpPr>
          <p:nvPr>
            <p:ph type="title"/>
          </p:nvPr>
        </p:nvSpPr>
        <p:spPr>
          <a:xfrm>
            <a:off x="446456" y="611939"/>
            <a:ext cx="11299088" cy="715669"/>
          </a:xfrm>
        </p:spPr>
        <p:txBody>
          <a:bodyPr/>
          <a:lstStyle/>
          <a:p>
            <a:r>
              <a:rPr lang="en-US" dirty="0"/>
              <a:t>Summing up…</a:t>
            </a:r>
            <a:endParaRPr lang="en-GB" dirty="0"/>
          </a:p>
        </p:txBody>
      </p:sp>
      <p:sp>
        <p:nvSpPr>
          <p:cNvPr id="5" name="TextBox 4">
            <a:extLst>
              <a:ext uri="{FF2B5EF4-FFF2-40B4-BE49-F238E27FC236}">
                <a16:creationId xmlns:a16="http://schemas.microsoft.com/office/drawing/2014/main" id="{AA2E9A14-45FB-D3F3-88A5-024BC4798804}"/>
              </a:ext>
            </a:extLst>
          </p:cNvPr>
          <p:cNvSpPr txBox="1"/>
          <p:nvPr/>
        </p:nvSpPr>
        <p:spPr>
          <a:xfrm>
            <a:off x="784693" y="1424075"/>
            <a:ext cx="10592143" cy="3870675"/>
          </a:xfrm>
          <a:prstGeom prst="rect">
            <a:avLst/>
          </a:prstGeom>
          <a:solidFill>
            <a:schemeClr val="bg2"/>
          </a:solidFill>
        </p:spPr>
        <p:txBody>
          <a:bodyPr wrap="square">
            <a:spAutoFit/>
          </a:bodyPr>
          <a:lstStyle/>
          <a:p>
            <a:pPr marL="285750" indent="-285750" algn="l">
              <a:lnSpc>
                <a:spcPct val="115000"/>
              </a:lnSpc>
              <a:spcBef>
                <a:spcPts val="400"/>
              </a:spcBef>
              <a:spcAft>
                <a:spcPts val="400"/>
              </a:spcAft>
              <a:buFont typeface="Wingdings" panose="05000000000000000000" pitchFamily="2" charset="2"/>
              <a:buChar char="ü"/>
            </a:pPr>
            <a:r>
              <a:rPr lang="en-GB" b="1" dirty="0">
                <a:solidFill>
                  <a:schemeClr val="bg1"/>
                </a:solidFill>
              </a:rPr>
              <a:t>Our research told the right story of the election</a:t>
            </a:r>
            <a:r>
              <a:rPr lang="en-GB" dirty="0">
                <a:solidFill>
                  <a:schemeClr val="bg1"/>
                </a:solidFill>
              </a:rPr>
              <a:t>. A historic defeat for the Conservatives amidst growth of Reform UK, with a late swing against Labour and reduced turnout / increased tactical voting. </a:t>
            </a:r>
          </a:p>
          <a:p>
            <a:pPr marL="285750" indent="-285750" algn="l">
              <a:lnSpc>
                <a:spcPct val="115000"/>
              </a:lnSpc>
              <a:spcBef>
                <a:spcPts val="400"/>
              </a:spcBef>
              <a:spcAft>
                <a:spcPts val="400"/>
              </a:spcAft>
              <a:buFont typeface="Wingdings" panose="05000000000000000000" pitchFamily="2" charset="2"/>
              <a:buChar char="ü"/>
            </a:pPr>
            <a:r>
              <a:rPr lang="en-GB" b="1" dirty="0">
                <a:solidFill>
                  <a:schemeClr val="bg1"/>
                </a:solidFill>
              </a:rPr>
              <a:t>However, we clearly understated the Conservatives in our final poll</a:t>
            </a:r>
            <a:r>
              <a:rPr lang="en-GB" dirty="0">
                <a:solidFill>
                  <a:schemeClr val="bg1"/>
                </a:solidFill>
              </a:rPr>
              <a:t>. Plus the overall performance of the UK polling industry was worse than in recent elections.</a:t>
            </a:r>
          </a:p>
          <a:p>
            <a:pPr marL="285750" indent="-285750" algn="l">
              <a:lnSpc>
                <a:spcPct val="115000"/>
              </a:lnSpc>
              <a:spcBef>
                <a:spcPts val="400"/>
              </a:spcBef>
              <a:spcAft>
                <a:spcPts val="400"/>
              </a:spcAft>
              <a:buFont typeface="Wingdings" panose="05000000000000000000" pitchFamily="2" charset="2"/>
              <a:buChar char="ü"/>
            </a:pPr>
            <a:r>
              <a:rPr lang="en-GB" sz="1800" b="1" dirty="0">
                <a:solidFill>
                  <a:schemeClr val="bg1"/>
                </a:solidFill>
              </a:rPr>
              <a:t>No silver bullet to explain the miss. </a:t>
            </a:r>
            <a:r>
              <a:rPr lang="en-GB" sz="1800" dirty="0">
                <a:solidFill>
                  <a:schemeClr val="bg1"/>
                </a:solidFill>
              </a:rPr>
              <a:t>A range of issues are evident</a:t>
            </a:r>
            <a:r>
              <a:rPr lang="en-GB" dirty="0">
                <a:solidFill>
                  <a:schemeClr val="bg1"/>
                </a:solidFill>
              </a:rPr>
              <a:t> but an unusually </a:t>
            </a:r>
            <a:r>
              <a:rPr lang="en-GB" sz="1800" dirty="0">
                <a:solidFill>
                  <a:schemeClr val="bg1"/>
                </a:solidFill>
              </a:rPr>
              <a:t>high number of refusals likely contributed to a decisive miss with the 65+ cohort. We must also consider the possible impac</a:t>
            </a:r>
            <a:r>
              <a:rPr lang="en-GB" dirty="0">
                <a:solidFill>
                  <a:schemeClr val="bg1"/>
                </a:solidFill>
              </a:rPr>
              <a:t>t of</a:t>
            </a:r>
            <a:r>
              <a:rPr lang="en-GB" sz="1800" dirty="0">
                <a:solidFill>
                  <a:schemeClr val="bg1"/>
                </a:solidFill>
              </a:rPr>
              <a:t> over engaged samples</a:t>
            </a:r>
            <a:r>
              <a:rPr lang="en-GB" dirty="0">
                <a:solidFill>
                  <a:schemeClr val="bg1"/>
                </a:solidFill>
              </a:rPr>
              <a:t> and </a:t>
            </a:r>
            <a:r>
              <a:rPr lang="en-GB" sz="1800" dirty="0">
                <a:solidFill>
                  <a:schemeClr val="bg1"/>
                </a:solidFill>
              </a:rPr>
              <a:t>differential turnout</a:t>
            </a:r>
            <a:r>
              <a:rPr lang="en-GB" dirty="0">
                <a:solidFill>
                  <a:schemeClr val="bg1"/>
                </a:solidFill>
              </a:rPr>
              <a:t> as contributing factors.</a:t>
            </a:r>
            <a:endParaRPr lang="en-GB" sz="1800" dirty="0">
              <a:solidFill>
                <a:schemeClr val="bg1"/>
              </a:solidFill>
            </a:endParaRPr>
          </a:p>
          <a:p>
            <a:pPr marL="285750" indent="-285750" algn="l">
              <a:lnSpc>
                <a:spcPct val="115000"/>
              </a:lnSpc>
              <a:spcBef>
                <a:spcPts val="400"/>
              </a:spcBef>
              <a:spcAft>
                <a:spcPts val="400"/>
              </a:spcAft>
              <a:buFont typeface="Wingdings" panose="05000000000000000000" pitchFamily="2" charset="2"/>
              <a:buChar char="ü"/>
            </a:pPr>
            <a:r>
              <a:rPr lang="en-GB" b="1" dirty="0">
                <a:solidFill>
                  <a:schemeClr val="bg1"/>
                </a:solidFill>
              </a:rPr>
              <a:t>Looking forward. </a:t>
            </a:r>
            <a:r>
              <a:rPr lang="en-GB" dirty="0">
                <a:solidFill>
                  <a:schemeClr val="bg1"/>
                </a:solidFill>
              </a:rPr>
              <a:t>We are open minded and looking at new methods. Any new approach will give careful consideration as to the appropriate weighting scheme to use, how to manage turnout and what to do about the allocation of refusals / don’t knows. Such considerations – and any method change – will be clearly laid out at the appropriate time.</a:t>
            </a:r>
            <a:endParaRPr lang="en-GB" sz="1800" dirty="0">
              <a:solidFill>
                <a:schemeClr val="bg1"/>
              </a:solidFill>
            </a:endParaRPr>
          </a:p>
        </p:txBody>
      </p:sp>
    </p:spTree>
    <p:extLst>
      <p:ext uri="{BB962C8B-B14F-4D97-AF65-F5344CB8AC3E}">
        <p14:creationId xmlns:p14="http://schemas.microsoft.com/office/powerpoint/2010/main" val="939784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2E4FA-592B-ADAD-AFBC-ED709A4AE13C}"/>
            </a:ext>
          </a:extLst>
        </p:cNvPr>
        <p:cNvGrpSpPr/>
        <p:nvPr/>
      </p:nvGrpSpPr>
      <p:grpSpPr>
        <a:xfrm>
          <a:off x="0" y="0"/>
          <a:ext cx="0" cy="0"/>
          <a:chOff x="0" y="0"/>
          <a:chExt cx="0" cy="0"/>
        </a:xfrm>
      </p:grpSpPr>
      <p:pic>
        <p:nvPicPr>
          <p:cNvPr id="4" name="Picture 3" descr="A group of people on a flag&#10;&#10;Description automatically generated">
            <a:extLst>
              <a:ext uri="{FF2B5EF4-FFF2-40B4-BE49-F238E27FC236}">
                <a16:creationId xmlns:a16="http://schemas.microsoft.com/office/drawing/2014/main" id="{AE631C78-E673-7C5C-D20B-8B2EFC3578AA}"/>
              </a:ext>
            </a:extLst>
          </p:cNvPr>
          <p:cNvPicPr>
            <a:picLocks noChangeAspect="1"/>
          </p:cNvPicPr>
          <p:nvPr/>
        </p:nvPicPr>
        <p:blipFill>
          <a:blip r:embed="rId3">
            <a:extLst>
              <a:ext uri="{837473B0-CC2E-450A-ABE3-18F120FF3D39}">
                <a1611:picAttrSrcUrl xmlns:a1611="http://schemas.microsoft.com/office/drawing/2016/11/main" r:id="rId4"/>
              </a:ext>
            </a:extLst>
          </a:blip>
          <a:srcRect t="15460" r="-1" b="2580"/>
          <a:stretch/>
        </p:blipFill>
        <p:spPr>
          <a:xfrm>
            <a:off x="4291759" y="1792800"/>
            <a:ext cx="7474287" cy="3445786"/>
          </a:xfrm>
          <a:prstGeom prst="rect">
            <a:avLst/>
          </a:prstGeom>
          <a:noFill/>
        </p:spPr>
      </p:pic>
      <p:sp>
        <p:nvSpPr>
          <p:cNvPr id="8" name="Title" descr="Header">
            <a:extLst>
              <a:ext uri="{FF2B5EF4-FFF2-40B4-BE49-F238E27FC236}">
                <a16:creationId xmlns:a16="http://schemas.microsoft.com/office/drawing/2014/main" id="{1EE79ADD-EA8B-140F-8AA9-9F4FE98CFE9D}"/>
              </a:ext>
            </a:extLst>
          </p:cNvPr>
          <p:cNvSpPr>
            <a:spLocks noGrp="1"/>
          </p:cNvSpPr>
          <p:nvPr>
            <p:ph type="title"/>
          </p:nvPr>
        </p:nvSpPr>
        <p:spPr>
          <a:xfrm>
            <a:off x="450000" y="701874"/>
            <a:ext cx="11299088" cy="715669"/>
          </a:xfrm>
        </p:spPr>
        <p:txBody>
          <a:bodyPr vert="horz" wrap="square" lIns="0" tIns="0" rIns="0" bIns="0" rtlCol="0" anchor="t">
            <a:normAutofit/>
          </a:bodyPr>
          <a:lstStyle/>
          <a:p>
            <a:r>
              <a:rPr lang="en-GB" dirty="0"/>
              <a:t>We have been conducting a review into our GE2024 performance </a:t>
            </a:r>
          </a:p>
        </p:txBody>
      </p:sp>
      <p:sp>
        <p:nvSpPr>
          <p:cNvPr id="6" name="TextBox 5">
            <a:extLst>
              <a:ext uri="{FF2B5EF4-FFF2-40B4-BE49-F238E27FC236}">
                <a16:creationId xmlns:a16="http://schemas.microsoft.com/office/drawing/2014/main" id="{ACA30BB2-ED50-4903-45AC-1237DECA55D6}"/>
              </a:ext>
            </a:extLst>
          </p:cNvPr>
          <p:cNvSpPr txBox="1"/>
          <p:nvPr/>
        </p:nvSpPr>
        <p:spPr>
          <a:xfrm>
            <a:off x="425954" y="1706000"/>
            <a:ext cx="4107946" cy="4205643"/>
          </a:xfrm>
          <a:prstGeom prst="rect">
            <a:avLst/>
          </a:prstGeom>
          <a:solidFill>
            <a:schemeClr val="accent1"/>
          </a:solidFill>
        </p:spPr>
        <p:txBody>
          <a:bodyPr vert="horz" lIns="0" tIns="0" rIns="0" bIns="0" rtlCol="0" anchor="ctr">
            <a:normAutofit/>
          </a:bodyPr>
          <a:lstStyle/>
          <a:p>
            <a:pPr marL="285750" indent="-285750">
              <a:lnSpc>
                <a:spcPct val="115000"/>
              </a:lnSpc>
              <a:spcBef>
                <a:spcPts val="400"/>
              </a:spcBef>
              <a:spcAft>
                <a:spcPts val="400"/>
              </a:spcAft>
              <a:buSzPct val="100000"/>
              <a:buFont typeface="Arial" panose="020B0604020202020204" pitchFamily="34" charset="0"/>
              <a:buChar char="•"/>
            </a:pPr>
            <a:r>
              <a:rPr lang="en-GB" sz="2000" b="0" dirty="0">
                <a:solidFill>
                  <a:schemeClr val="bg1"/>
                </a:solidFill>
              </a:rPr>
              <a:t>Following the 2024 General Election, Ipsos has been conducting a thorough review into our methods.</a:t>
            </a:r>
          </a:p>
          <a:p>
            <a:pPr marL="285750" indent="-285750">
              <a:lnSpc>
                <a:spcPct val="115000"/>
              </a:lnSpc>
              <a:spcBef>
                <a:spcPts val="400"/>
              </a:spcBef>
              <a:spcAft>
                <a:spcPts val="400"/>
              </a:spcAft>
              <a:buSzPct val="100000"/>
              <a:buFont typeface="Arial" panose="020B0604020202020204" pitchFamily="34" charset="0"/>
              <a:buChar char="•"/>
            </a:pPr>
            <a:r>
              <a:rPr lang="en-GB" sz="2000" b="0" dirty="0">
                <a:solidFill>
                  <a:schemeClr val="bg1"/>
                </a:solidFill>
              </a:rPr>
              <a:t>This document outlines the initial findings from this review. </a:t>
            </a:r>
          </a:p>
          <a:p>
            <a:pPr marL="285750" indent="-285750">
              <a:lnSpc>
                <a:spcPct val="115000"/>
              </a:lnSpc>
              <a:spcBef>
                <a:spcPts val="400"/>
              </a:spcBef>
              <a:spcAft>
                <a:spcPts val="400"/>
              </a:spcAft>
              <a:buSzPct val="100000"/>
              <a:buFont typeface="Arial" panose="020B0604020202020204" pitchFamily="34" charset="0"/>
              <a:buChar char="•"/>
            </a:pPr>
            <a:r>
              <a:rPr lang="en-GB" sz="2000" b="0" dirty="0">
                <a:solidFill>
                  <a:schemeClr val="bg1"/>
                </a:solidFill>
              </a:rPr>
              <a:t>Learnings will feed into a new approach to voting intention – which will be revealed in due course.</a:t>
            </a:r>
          </a:p>
        </p:txBody>
      </p:sp>
    </p:spTree>
    <p:extLst>
      <p:ext uri="{BB962C8B-B14F-4D97-AF65-F5344CB8AC3E}">
        <p14:creationId xmlns:p14="http://schemas.microsoft.com/office/powerpoint/2010/main" val="2473034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87D1C-40EB-BF47-F3DF-9C83D6AF4A66}"/>
              </a:ext>
            </a:extLst>
          </p:cNvPr>
          <p:cNvPicPr>
            <a:picLocks noChangeAspect="1"/>
          </p:cNvPicPr>
          <p:nvPr/>
        </p:nvPicPr>
        <p:blipFill>
          <a:blip r:embed="rId3"/>
          <a:srcRect t="6876"/>
          <a:stretch/>
        </p:blipFill>
        <p:spPr>
          <a:xfrm>
            <a:off x="6400188" y="812800"/>
            <a:ext cx="5443412" cy="5069150"/>
          </a:xfrm>
          <a:prstGeom prst="rect">
            <a:avLst/>
          </a:prstGeom>
        </p:spPr>
      </p:pic>
      <p:sp>
        <p:nvSpPr>
          <p:cNvPr id="8" name="Title" descr="Header">
            <a:extLst>
              <a:ext uri="{FF2B5EF4-FFF2-40B4-BE49-F238E27FC236}">
                <a16:creationId xmlns:a16="http://schemas.microsoft.com/office/drawing/2014/main" id="{F0D37975-80DC-4835-94C7-F4B19234C4E2}"/>
              </a:ext>
            </a:extLst>
          </p:cNvPr>
          <p:cNvSpPr>
            <a:spLocks noGrp="1"/>
          </p:cNvSpPr>
          <p:nvPr>
            <p:ph type="title"/>
          </p:nvPr>
        </p:nvSpPr>
        <p:spPr>
          <a:xfrm>
            <a:off x="450000" y="701874"/>
            <a:ext cx="4541878" cy="715669"/>
          </a:xfrm>
        </p:spPr>
        <p:txBody>
          <a:bodyPr/>
          <a:lstStyle/>
          <a:p>
            <a:r>
              <a:rPr lang="en-GB" dirty="0"/>
              <a:t>A reminder of our method and our 2024 prediction</a:t>
            </a:r>
          </a:p>
        </p:txBody>
      </p:sp>
      <p:sp>
        <p:nvSpPr>
          <p:cNvPr id="6" name="TextBox 5">
            <a:extLst>
              <a:ext uri="{FF2B5EF4-FFF2-40B4-BE49-F238E27FC236}">
                <a16:creationId xmlns:a16="http://schemas.microsoft.com/office/drawing/2014/main" id="{BB00F45F-2D86-0A21-8D85-971754E9EF29}"/>
              </a:ext>
            </a:extLst>
          </p:cNvPr>
          <p:cNvSpPr txBox="1"/>
          <p:nvPr/>
        </p:nvSpPr>
        <p:spPr>
          <a:xfrm>
            <a:off x="348400" y="1808526"/>
            <a:ext cx="5874600" cy="4347600"/>
          </a:xfrm>
          <a:prstGeom prst="rect">
            <a:avLst/>
          </a:prstGeom>
          <a:noFill/>
        </p:spPr>
        <p:txBody>
          <a:bodyPr wrap="square" lIns="0" tIns="0" rIns="0" bIns="0" rtlCol="0">
            <a:spAutoFit/>
          </a:bodyPr>
          <a:lstStyle/>
          <a:p>
            <a:pPr marL="285750" indent="-285750" algn="l">
              <a:lnSpc>
                <a:spcPct val="110000"/>
              </a:lnSpc>
              <a:spcBef>
                <a:spcPts val="400"/>
              </a:spcBef>
              <a:spcAft>
                <a:spcPts val="1200"/>
              </a:spcAft>
              <a:buFont typeface="Arial" panose="020B0604020202020204" pitchFamily="34" charset="0"/>
              <a:buChar char="•"/>
            </a:pPr>
            <a:r>
              <a:rPr lang="en-GB" dirty="0"/>
              <a:t>CATI methodology – mix of RDD landline / mobile and targeted mobile sample.</a:t>
            </a:r>
          </a:p>
          <a:p>
            <a:pPr marL="285750" indent="-285750" algn="l">
              <a:lnSpc>
                <a:spcPct val="110000"/>
              </a:lnSpc>
              <a:spcBef>
                <a:spcPts val="400"/>
              </a:spcBef>
              <a:spcAft>
                <a:spcPts val="1200"/>
              </a:spcAft>
              <a:buFont typeface="Arial" panose="020B0604020202020204" pitchFamily="34" charset="0"/>
              <a:buChar char="•"/>
            </a:pPr>
            <a:r>
              <a:rPr lang="en-GB" dirty="0"/>
              <a:t>Prompt for Labour, Conservative, Lib Dems and SNP / Plaid (if Scot/Wales) but smaller parties unprompted.</a:t>
            </a:r>
          </a:p>
          <a:p>
            <a:pPr marL="285750" indent="-285750" algn="l">
              <a:lnSpc>
                <a:spcPct val="110000"/>
              </a:lnSpc>
              <a:spcBef>
                <a:spcPts val="400"/>
              </a:spcBef>
              <a:spcAft>
                <a:spcPts val="1200"/>
              </a:spcAft>
              <a:buFont typeface="Arial" panose="020B0604020202020204" pitchFamily="34" charset="0"/>
              <a:buChar char="•"/>
            </a:pPr>
            <a:r>
              <a:rPr lang="en-GB" dirty="0"/>
              <a:t>Demographic weighting (but no weighting by past vote).</a:t>
            </a:r>
          </a:p>
          <a:p>
            <a:pPr marL="285750" indent="-285750" algn="l">
              <a:lnSpc>
                <a:spcPct val="110000"/>
              </a:lnSpc>
              <a:spcBef>
                <a:spcPts val="400"/>
              </a:spcBef>
              <a:spcAft>
                <a:spcPts val="1200"/>
              </a:spcAft>
              <a:buFont typeface="Arial" panose="020B0604020202020204" pitchFamily="34" charset="0"/>
              <a:buChar char="•"/>
            </a:pPr>
            <a:r>
              <a:rPr lang="en-GB" dirty="0"/>
              <a:t>Turnout filter – 9/10 or 10/10 likely to vote and always / usually vote / it depends.</a:t>
            </a:r>
          </a:p>
          <a:p>
            <a:pPr marL="285750" indent="-285750" algn="l">
              <a:lnSpc>
                <a:spcPct val="110000"/>
              </a:lnSpc>
              <a:spcBef>
                <a:spcPts val="400"/>
              </a:spcBef>
              <a:spcAft>
                <a:spcPts val="1200"/>
              </a:spcAft>
              <a:buFont typeface="Arial" panose="020B0604020202020204" pitchFamily="34" charset="0"/>
              <a:buChar char="•"/>
            </a:pPr>
            <a:r>
              <a:rPr lang="en-GB" dirty="0"/>
              <a:t>Don’t knows / refused squeezed.</a:t>
            </a:r>
          </a:p>
          <a:p>
            <a:pPr marL="285750" indent="-285750" algn="l">
              <a:lnSpc>
                <a:spcPct val="110000"/>
              </a:lnSpc>
              <a:spcBef>
                <a:spcPts val="400"/>
              </a:spcBef>
              <a:spcAft>
                <a:spcPts val="1200"/>
              </a:spcAft>
              <a:buFont typeface="Arial" panose="020B0604020202020204" pitchFamily="34" charset="0"/>
              <a:buChar char="•"/>
            </a:pPr>
            <a:r>
              <a:rPr lang="en-GB" dirty="0"/>
              <a:t>This method was highly successful in 2019 when we called each party correctly, with only one party a single percentage point out.</a:t>
            </a:r>
          </a:p>
        </p:txBody>
      </p:sp>
    </p:spTree>
    <p:extLst>
      <p:ext uri="{BB962C8B-B14F-4D97-AF65-F5344CB8AC3E}">
        <p14:creationId xmlns:p14="http://schemas.microsoft.com/office/powerpoint/2010/main" val="232639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descr="Header">
            <a:extLst>
              <a:ext uri="{FF2B5EF4-FFF2-40B4-BE49-F238E27FC236}">
                <a16:creationId xmlns:a16="http://schemas.microsoft.com/office/drawing/2014/main" id="{F0D37975-80DC-4835-94C7-F4B19234C4E2}"/>
              </a:ext>
            </a:extLst>
          </p:cNvPr>
          <p:cNvSpPr>
            <a:spLocks noGrp="1"/>
          </p:cNvSpPr>
          <p:nvPr>
            <p:ph type="title"/>
          </p:nvPr>
        </p:nvSpPr>
        <p:spPr>
          <a:xfrm>
            <a:off x="450001" y="701874"/>
            <a:ext cx="5645999" cy="715669"/>
          </a:xfrm>
        </p:spPr>
        <p:txBody>
          <a:bodyPr/>
          <a:lstStyle/>
          <a:p>
            <a:r>
              <a:rPr lang="en-GB" dirty="0"/>
              <a:t>Our final poll told the right story but understated the Conservative share </a:t>
            </a:r>
          </a:p>
        </p:txBody>
      </p:sp>
      <p:sp>
        <p:nvSpPr>
          <p:cNvPr id="3" name="TextBox 2">
            <a:extLst>
              <a:ext uri="{FF2B5EF4-FFF2-40B4-BE49-F238E27FC236}">
                <a16:creationId xmlns:a16="http://schemas.microsoft.com/office/drawing/2014/main" id="{1A23758B-0E15-485D-14E7-1E6728448FEF}"/>
              </a:ext>
            </a:extLst>
          </p:cNvPr>
          <p:cNvSpPr txBox="1"/>
          <p:nvPr/>
        </p:nvSpPr>
        <p:spPr>
          <a:xfrm>
            <a:off x="450001" y="2257428"/>
            <a:ext cx="4190547" cy="3937232"/>
          </a:xfrm>
          <a:prstGeom prst="rect">
            <a:avLst/>
          </a:prstGeom>
          <a:noFill/>
        </p:spPr>
        <p:txBody>
          <a:bodyPr wrap="square" lIns="0" tIns="0" rIns="0" bIns="0" rtlCol="0">
            <a:spAutoFit/>
          </a:bodyPr>
          <a:lstStyle/>
          <a:p>
            <a:pPr marL="285750" indent="-285750" algn="l">
              <a:lnSpc>
                <a:spcPct val="110000"/>
              </a:lnSpc>
              <a:spcBef>
                <a:spcPts val="400"/>
              </a:spcBef>
              <a:spcAft>
                <a:spcPts val="1200"/>
              </a:spcAft>
              <a:buFont typeface="Arial" panose="020B0604020202020204" pitchFamily="34" charset="0"/>
              <a:buChar char="•"/>
            </a:pPr>
            <a:r>
              <a:rPr lang="en-GB" dirty="0"/>
              <a:t>Our opinion polling and MRP modelling told the correct story of the campaign – a historic Conservative defeat, with Reform gaining ground and Labour losing support last minute. Turnout down and tactical voting up.</a:t>
            </a:r>
          </a:p>
          <a:p>
            <a:pPr marL="285750" indent="-285750" algn="l">
              <a:lnSpc>
                <a:spcPct val="110000"/>
              </a:lnSpc>
              <a:spcBef>
                <a:spcPts val="400"/>
              </a:spcBef>
              <a:spcAft>
                <a:spcPts val="1200"/>
              </a:spcAft>
              <a:buFont typeface="Arial" panose="020B0604020202020204" pitchFamily="34" charset="0"/>
              <a:buChar char="•"/>
            </a:pPr>
            <a:r>
              <a:rPr lang="en-GB" dirty="0"/>
              <a:t>We also called Reform UK correctly.</a:t>
            </a:r>
          </a:p>
          <a:p>
            <a:pPr marL="285750" indent="-285750" algn="l">
              <a:lnSpc>
                <a:spcPct val="110000"/>
              </a:lnSpc>
              <a:spcBef>
                <a:spcPts val="400"/>
              </a:spcBef>
              <a:spcAft>
                <a:spcPts val="1200"/>
              </a:spcAft>
              <a:buFont typeface="Arial" panose="020B0604020202020204" pitchFamily="34" charset="0"/>
              <a:buChar char="•"/>
            </a:pPr>
            <a:r>
              <a:rPr lang="en-GB" dirty="0"/>
              <a:t>However, our final poll understated the Conservatives by 5 points. </a:t>
            </a:r>
          </a:p>
          <a:p>
            <a:pPr marL="285750" indent="-285750" algn="l">
              <a:lnSpc>
                <a:spcPct val="110000"/>
              </a:lnSpc>
              <a:spcBef>
                <a:spcPts val="400"/>
              </a:spcBef>
              <a:spcAft>
                <a:spcPts val="1200"/>
              </a:spcAft>
              <a:buFont typeface="Arial" panose="020B0604020202020204" pitchFamily="34" charset="0"/>
              <a:buChar char="•"/>
            </a:pPr>
            <a:r>
              <a:rPr lang="en-GB" dirty="0"/>
              <a:t>A larger than normal number of refusals was likely a key factor in this.</a:t>
            </a:r>
          </a:p>
        </p:txBody>
      </p:sp>
      <p:graphicFrame>
        <p:nvGraphicFramePr>
          <p:cNvPr id="4" name="Table 3">
            <a:extLst>
              <a:ext uri="{FF2B5EF4-FFF2-40B4-BE49-F238E27FC236}">
                <a16:creationId xmlns:a16="http://schemas.microsoft.com/office/drawing/2014/main" id="{3332B6B5-977C-4D0E-62DF-9FA391B916D0}"/>
              </a:ext>
            </a:extLst>
          </p:cNvPr>
          <p:cNvGraphicFramePr>
            <a:graphicFrameLocks noGrp="1"/>
          </p:cNvGraphicFramePr>
          <p:nvPr>
            <p:extLst>
              <p:ext uri="{D42A27DB-BD31-4B8C-83A1-F6EECF244321}">
                <p14:modId xmlns:p14="http://schemas.microsoft.com/office/powerpoint/2010/main" val="503562993"/>
              </p:ext>
            </p:extLst>
          </p:nvPr>
        </p:nvGraphicFramePr>
        <p:xfrm>
          <a:off x="5345895" y="2890426"/>
          <a:ext cx="6396104" cy="2783480"/>
        </p:xfrm>
        <a:graphic>
          <a:graphicData uri="http://schemas.openxmlformats.org/drawingml/2006/table">
            <a:tbl>
              <a:tblPr firstRow="1" bandRow="1">
                <a:tableStyleId>{5C22544A-7EE6-4342-B048-85BDC9FD1C3A}</a:tableStyleId>
              </a:tblPr>
              <a:tblGrid>
                <a:gridCol w="1599026">
                  <a:extLst>
                    <a:ext uri="{9D8B030D-6E8A-4147-A177-3AD203B41FA5}">
                      <a16:colId xmlns:a16="http://schemas.microsoft.com/office/drawing/2014/main" val="3465087212"/>
                    </a:ext>
                  </a:extLst>
                </a:gridCol>
                <a:gridCol w="1599026">
                  <a:extLst>
                    <a:ext uri="{9D8B030D-6E8A-4147-A177-3AD203B41FA5}">
                      <a16:colId xmlns:a16="http://schemas.microsoft.com/office/drawing/2014/main" val="423869968"/>
                    </a:ext>
                  </a:extLst>
                </a:gridCol>
                <a:gridCol w="1599026">
                  <a:extLst>
                    <a:ext uri="{9D8B030D-6E8A-4147-A177-3AD203B41FA5}">
                      <a16:colId xmlns:a16="http://schemas.microsoft.com/office/drawing/2014/main" val="3296245120"/>
                    </a:ext>
                  </a:extLst>
                </a:gridCol>
                <a:gridCol w="1599026">
                  <a:extLst>
                    <a:ext uri="{9D8B030D-6E8A-4147-A177-3AD203B41FA5}">
                      <a16:colId xmlns:a16="http://schemas.microsoft.com/office/drawing/2014/main" val="3284609312"/>
                    </a:ext>
                  </a:extLst>
                </a:gridCol>
              </a:tblGrid>
              <a:tr h="397640">
                <a:tc>
                  <a:txBody>
                    <a:bodyPr/>
                    <a:lstStyle/>
                    <a:p>
                      <a:pPr algn="ctr"/>
                      <a:r>
                        <a:rPr lang="en-GB" dirty="0"/>
                        <a:t>Party</a:t>
                      </a:r>
                    </a:p>
                  </a:txBody>
                  <a:tcPr anchor="ctr"/>
                </a:tc>
                <a:tc>
                  <a:txBody>
                    <a:bodyPr/>
                    <a:lstStyle/>
                    <a:p>
                      <a:pPr algn="ctr"/>
                      <a:r>
                        <a:rPr lang="en-GB" dirty="0"/>
                        <a:t>Prediction </a:t>
                      </a:r>
                    </a:p>
                  </a:txBody>
                  <a:tcPr anchor="ctr"/>
                </a:tc>
                <a:tc>
                  <a:txBody>
                    <a:bodyPr/>
                    <a:lstStyle/>
                    <a:p>
                      <a:pPr algn="ctr"/>
                      <a:r>
                        <a:rPr lang="en-GB" dirty="0"/>
                        <a:t>Result </a:t>
                      </a:r>
                    </a:p>
                  </a:txBody>
                  <a:tcPr anchor="ctr"/>
                </a:tc>
                <a:tc>
                  <a:txBody>
                    <a:bodyPr/>
                    <a:lstStyle/>
                    <a:p>
                      <a:pPr algn="ctr"/>
                      <a:r>
                        <a:rPr lang="en-GB" dirty="0"/>
                        <a:t>Difference </a:t>
                      </a:r>
                    </a:p>
                  </a:txBody>
                  <a:tcPr anchor="ctr"/>
                </a:tc>
                <a:extLst>
                  <a:ext uri="{0D108BD9-81ED-4DB2-BD59-A6C34878D82A}">
                    <a16:rowId xmlns:a16="http://schemas.microsoft.com/office/drawing/2014/main" val="4150494809"/>
                  </a:ext>
                </a:extLst>
              </a:tr>
              <a:tr h="397640">
                <a:tc>
                  <a:txBody>
                    <a:bodyPr/>
                    <a:lstStyle/>
                    <a:p>
                      <a:pPr algn="ctr"/>
                      <a:r>
                        <a:rPr lang="en-GB" dirty="0"/>
                        <a:t>Labour</a:t>
                      </a:r>
                    </a:p>
                  </a:txBody>
                  <a:tcPr anchor="ctr"/>
                </a:tc>
                <a:tc>
                  <a:txBody>
                    <a:bodyPr/>
                    <a:lstStyle/>
                    <a:p>
                      <a:pPr algn="ctr"/>
                      <a:r>
                        <a:rPr lang="en-GB" dirty="0"/>
                        <a:t>37%</a:t>
                      </a:r>
                    </a:p>
                  </a:txBody>
                  <a:tcPr anchor="ctr"/>
                </a:tc>
                <a:tc>
                  <a:txBody>
                    <a:bodyPr/>
                    <a:lstStyle/>
                    <a:p>
                      <a:pPr algn="ctr"/>
                      <a:r>
                        <a:rPr lang="en-GB" dirty="0"/>
                        <a:t>35%</a:t>
                      </a:r>
                    </a:p>
                  </a:txBody>
                  <a:tcPr anchor="ctr"/>
                </a:tc>
                <a:tc>
                  <a:txBody>
                    <a:bodyPr/>
                    <a:lstStyle/>
                    <a:p>
                      <a:pPr algn="ctr"/>
                      <a:r>
                        <a:rPr lang="en-GB" b="0" dirty="0"/>
                        <a:t>+2</a:t>
                      </a:r>
                    </a:p>
                  </a:txBody>
                  <a:tcPr anchor="ctr"/>
                </a:tc>
                <a:extLst>
                  <a:ext uri="{0D108BD9-81ED-4DB2-BD59-A6C34878D82A}">
                    <a16:rowId xmlns:a16="http://schemas.microsoft.com/office/drawing/2014/main" val="3734519680"/>
                  </a:ext>
                </a:extLst>
              </a:tr>
              <a:tr h="397640">
                <a:tc>
                  <a:txBody>
                    <a:bodyPr/>
                    <a:lstStyle/>
                    <a:p>
                      <a:pPr algn="ctr"/>
                      <a:r>
                        <a:rPr lang="en-GB" dirty="0">
                          <a:solidFill>
                            <a:srgbClr val="FF0000"/>
                          </a:solidFill>
                        </a:rPr>
                        <a:t>Conservative</a:t>
                      </a:r>
                    </a:p>
                  </a:txBody>
                  <a:tcPr anchor="ctr"/>
                </a:tc>
                <a:tc>
                  <a:txBody>
                    <a:bodyPr/>
                    <a:lstStyle/>
                    <a:p>
                      <a:pPr algn="ctr"/>
                      <a:r>
                        <a:rPr lang="en-GB" dirty="0">
                          <a:solidFill>
                            <a:srgbClr val="FF0000"/>
                          </a:solidFill>
                        </a:rPr>
                        <a:t>19%</a:t>
                      </a:r>
                    </a:p>
                  </a:txBody>
                  <a:tcPr anchor="ctr"/>
                </a:tc>
                <a:tc>
                  <a:txBody>
                    <a:bodyPr/>
                    <a:lstStyle/>
                    <a:p>
                      <a:pPr algn="ctr"/>
                      <a:r>
                        <a:rPr lang="en-GB" dirty="0">
                          <a:solidFill>
                            <a:srgbClr val="FF0000"/>
                          </a:solidFill>
                        </a:rPr>
                        <a:t>24%</a:t>
                      </a:r>
                    </a:p>
                  </a:txBody>
                  <a:tcPr anchor="ctr"/>
                </a:tc>
                <a:tc>
                  <a:txBody>
                    <a:bodyPr/>
                    <a:lstStyle/>
                    <a:p>
                      <a:pPr algn="ctr"/>
                      <a:r>
                        <a:rPr lang="en-GB" dirty="0">
                          <a:solidFill>
                            <a:srgbClr val="FF0000"/>
                          </a:solidFill>
                        </a:rPr>
                        <a:t>-5</a:t>
                      </a:r>
                    </a:p>
                  </a:txBody>
                  <a:tcPr anchor="ctr"/>
                </a:tc>
                <a:extLst>
                  <a:ext uri="{0D108BD9-81ED-4DB2-BD59-A6C34878D82A}">
                    <a16:rowId xmlns:a16="http://schemas.microsoft.com/office/drawing/2014/main" val="4065887490"/>
                  </a:ext>
                </a:extLst>
              </a:tr>
              <a:tr h="397640">
                <a:tc>
                  <a:txBody>
                    <a:bodyPr/>
                    <a:lstStyle/>
                    <a:p>
                      <a:pPr algn="ctr"/>
                      <a:r>
                        <a:rPr lang="en-GB" dirty="0"/>
                        <a:t>Reform</a:t>
                      </a:r>
                    </a:p>
                  </a:txBody>
                  <a:tcPr anchor="ctr"/>
                </a:tc>
                <a:tc>
                  <a:txBody>
                    <a:bodyPr/>
                    <a:lstStyle/>
                    <a:p>
                      <a:pPr algn="ctr"/>
                      <a:r>
                        <a:rPr lang="en-GB" dirty="0"/>
                        <a:t>15%</a:t>
                      </a:r>
                    </a:p>
                  </a:txBody>
                  <a:tcPr anchor="ctr"/>
                </a:tc>
                <a:tc>
                  <a:txBody>
                    <a:bodyPr/>
                    <a:lstStyle/>
                    <a:p>
                      <a:pPr algn="ctr"/>
                      <a:r>
                        <a:rPr lang="en-GB" dirty="0"/>
                        <a:t>15%</a:t>
                      </a:r>
                    </a:p>
                  </a:txBody>
                  <a:tcPr anchor="ctr"/>
                </a:tc>
                <a:tc>
                  <a:txBody>
                    <a:bodyPr/>
                    <a:lstStyle/>
                    <a:p>
                      <a:pPr algn="ctr"/>
                      <a:r>
                        <a:rPr lang="en-GB" dirty="0"/>
                        <a:t>=</a:t>
                      </a:r>
                    </a:p>
                  </a:txBody>
                  <a:tcPr anchor="ctr"/>
                </a:tc>
                <a:extLst>
                  <a:ext uri="{0D108BD9-81ED-4DB2-BD59-A6C34878D82A}">
                    <a16:rowId xmlns:a16="http://schemas.microsoft.com/office/drawing/2014/main" val="3843247195"/>
                  </a:ext>
                </a:extLst>
              </a:tr>
              <a:tr h="397640">
                <a:tc>
                  <a:txBody>
                    <a:bodyPr/>
                    <a:lstStyle/>
                    <a:p>
                      <a:pPr algn="ctr"/>
                      <a:r>
                        <a:rPr lang="en-GB" dirty="0"/>
                        <a:t>Lib Dem</a:t>
                      </a:r>
                    </a:p>
                  </a:txBody>
                  <a:tcPr anchor="ctr"/>
                </a:tc>
                <a:tc>
                  <a:txBody>
                    <a:bodyPr/>
                    <a:lstStyle/>
                    <a:p>
                      <a:pPr algn="ctr"/>
                      <a:r>
                        <a:rPr lang="en-GB" dirty="0"/>
                        <a:t>11%</a:t>
                      </a:r>
                    </a:p>
                  </a:txBody>
                  <a:tcPr anchor="ctr"/>
                </a:tc>
                <a:tc>
                  <a:txBody>
                    <a:bodyPr/>
                    <a:lstStyle/>
                    <a:p>
                      <a:pPr algn="ctr"/>
                      <a:r>
                        <a:rPr lang="en-GB" dirty="0"/>
                        <a:t>13%</a:t>
                      </a:r>
                    </a:p>
                  </a:txBody>
                  <a:tcPr anchor="ctr"/>
                </a:tc>
                <a:tc>
                  <a:txBody>
                    <a:bodyPr/>
                    <a:lstStyle/>
                    <a:p>
                      <a:pPr algn="ctr"/>
                      <a:r>
                        <a:rPr lang="en-GB" dirty="0"/>
                        <a:t>-2</a:t>
                      </a:r>
                    </a:p>
                  </a:txBody>
                  <a:tcPr anchor="ctr"/>
                </a:tc>
                <a:extLst>
                  <a:ext uri="{0D108BD9-81ED-4DB2-BD59-A6C34878D82A}">
                    <a16:rowId xmlns:a16="http://schemas.microsoft.com/office/drawing/2014/main" val="1642376269"/>
                  </a:ext>
                </a:extLst>
              </a:tr>
              <a:tr h="397640">
                <a:tc>
                  <a:txBody>
                    <a:bodyPr/>
                    <a:lstStyle/>
                    <a:p>
                      <a:pPr algn="ctr"/>
                      <a:r>
                        <a:rPr lang="en-GB" dirty="0"/>
                        <a:t>Green </a:t>
                      </a:r>
                    </a:p>
                  </a:txBody>
                  <a:tcPr anchor="ctr"/>
                </a:tc>
                <a:tc>
                  <a:txBody>
                    <a:bodyPr/>
                    <a:lstStyle/>
                    <a:p>
                      <a:pPr algn="ctr"/>
                      <a:r>
                        <a:rPr lang="en-GB" dirty="0"/>
                        <a:t>9%</a:t>
                      </a:r>
                    </a:p>
                  </a:txBody>
                  <a:tcPr anchor="ctr"/>
                </a:tc>
                <a:tc>
                  <a:txBody>
                    <a:bodyPr/>
                    <a:lstStyle/>
                    <a:p>
                      <a:pPr algn="ctr"/>
                      <a:r>
                        <a:rPr lang="en-GB" dirty="0"/>
                        <a:t>7%</a:t>
                      </a:r>
                    </a:p>
                  </a:txBody>
                  <a:tcPr anchor="ctr"/>
                </a:tc>
                <a:tc>
                  <a:txBody>
                    <a:bodyPr/>
                    <a:lstStyle/>
                    <a:p>
                      <a:pPr algn="ctr"/>
                      <a:r>
                        <a:rPr lang="en-GB" dirty="0"/>
                        <a:t>+2</a:t>
                      </a:r>
                    </a:p>
                  </a:txBody>
                  <a:tcPr anchor="ctr"/>
                </a:tc>
                <a:extLst>
                  <a:ext uri="{0D108BD9-81ED-4DB2-BD59-A6C34878D82A}">
                    <a16:rowId xmlns:a16="http://schemas.microsoft.com/office/drawing/2014/main" val="1869135030"/>
                  </a:ext>
                </a:extLst>
              </a:tr>
              <a:tr h="397640">
                <a:tc>
                  <a:txBody>
                    <a:bodyPr/>
                    <a:lstStyle/>
                    <a:p>
                      <a:pPr algn="ctr"/>
                      <a:r>
                        <a:rPr lang="en-GB" dirty="0">
                          <a:solidFill>
                            <a:schemeClr val="tx1"/>
                          </a:solidFill>
                        </a:rPr>
                        <a:t>Other</a:t>
                      </a:r>
                    </a:p>
                  </a:txBody>
                  <a:tcPr anchor="ctr"/>
                </a:tc>
                <a:tc>
                  <a:txBody>
                    <a:bodyPr/>
                    <a:lstStyle/>
                    <a:p>
                      <a:pPr algn="ctr"/>
                      <a:r>
                        <a:rPr lang="en-GB" dirty="0">
                          <a:solidFill>
                            <a:schemeClr val="tx1"/>
                          </a:solidFill>
                        </a:rPr>
                        <a:t>10%</a:t>
                      </a:r>
                    </a:p>
                  </a:txBody>
                  <a:tcPr anchor="ctr"/>
                </a:tc>
                <a:tc>
                  <a:txBody>
                    <a:bodyPr/>
                    <a:lstStyle/>
                    <a:p>
                      <a:pPr algn="ctr"/>
                      <a:r>
                        <a:rPr lang="en-GB" dirty="0">
                          <a:solidFill>
                            <a:schemeClr val="tx1"/>
                          </a:solidFill>
                        </a:rPr>
                        <a:t>7%</a:t>
                      </a:r>
                    </a:p>
                  </a:txBody>
                  <a:tcPr anchor="ctr"/>
                </a:tc>
                <a:tc>
                  <a:txBody>
                    <a:bodyPr/>
                    <a:lstStyle/>
                    <a:p>
                      <a:pPr algn="ctr"/>
                      <a:r>
                        <a:rPr lang="en-GB" dirty="0">
                          <a:solidFill>
                            <a:schemeClr val="tx1"/>
                          </a:solidFill>
                        </a:rPr>
                        <a:t>+3</a:t>
                      </a:r>
                    </a:p>
                  </a:txBody>
                  <a:tcPr anchor="ctr"/>
                </a:tc>
                <a:extLst>
                  <a:ext uri="{0D108BD9-81ED-4DB2-BD59-A6C34878D82A}">
                    <a16:rowId xmlns:a16="http://schemas.microsoft.com/office/drawing/2014/main" val="2277196078"/>
                  </a:ext>
                </a:extLst>
              </a:tr>
            </a:tbl>
          </a:graphicData>
        </a:graphic>
      </p:graphicFrame>
      <p:pic>
        <p:nvPicPr>
          <p:cNvPr id="5" name="Picture 4">
            <a:extLst>
              <a:ext uri="{FF2B5EF4-FFF2-40B4-BE49-F238E27FC236}">
                <a16:creationId xmlns:a16="http://schemas.microsoft.com/office/drawing/2014/main" id="{D675A110-8DA7-EFFC-F42D-2BB5F63FAC1B}"/>
              </a:ext>
            </a:extLst>
          </p:cNvPr>
          <p:cNvPicPr>
            <a:picLocks noChangeAspect="1"/>
          </p:cNvPicPr>
          <p:nvPr/>
        </p:nvPicPr>
        <p:blipFill>
          <a:blip r:embed="rId3"/>
          <a:stretch>
            <a:fillRect/>
          </a:stretch>
        </p:blipFill>
        <p:spPr>
          <a:xfrm>
            <a:off x="6498194" y="248259"/>
            <a:ext cx="5243805" cy="1919909"/>
          </a:xfrm>
          <a:prstGeom prst="rect">
            <a:avLst/>
          </a:prstGeom>
        </p:spPr>
      </p:pic>
      <p:sp>
        <p:nvSpPr>
          <p:cNvPr id="6" name="TextBox 5">
            <a:extLst>
              <a:ext uri="{FF2B5EF4-FFF2-40B4-BE49-F238E27FC236}">
                <a16:creationId xmlns:a16="http://schemas.microsoft.com/office/drawing/2014/main" id="{F239A05B-4752-C6A5-10FC-18C7A92EEFDA}"/>
              </a:ext>
            </a:extLst>
          </p:cNvPr>
          <p:cNvSpPr txBox="1"/>
          <p:nvPr/>
        </p:nvSpPr>
        <p:spPr>
          <a:xfrm>
            <a:off x="5345895" y="2432378"/>
            <a:ext cx="3340359" cy="285078"/>
          </a:xfrm>
          <a:prstGeom prst="rect">
            <a:avLst/>
          </a:prstGeom>
          <a:noFill/>
        </p:spPr>
        <p:txBody>
          <a:bodyPr wrap="square" lIns="0" tIns="0" rIns="0" bIns="0" rtlCol="0">
            <a:spAutoFit/>
          </a:bodyPr>
          <a:lstStyle/>
          <a:p>
            <a:pPr>
              <a:lnSpc>
                <a:spcPct val="115000"/>
              </a:lnSpc>
              <a:spcBef>
                <a:spcPts val="400"/>
              </a:spcBef>
              <a:spcAft>
                <a:spcPts val="400"/>
              </a:spcAft>
              <a:buSzPct val="100000"/>
            </a:pPr>
            <a:r>
              <a:rPr lang="en-GB" u="sng" dirty="0"/>
              <a:t>Prediction poll vs result</a:t>
            </a:r>
          </a:p>
        </p:txBody>
      </p:sp>
      <p:sp>
        <p:nvSpPr>
          <p:cNvPr id="9" name="Rectangle 8">
            <a:extLst>
              <a:ext uri="{FF2B5EF4-FFF2-40B4-BE49-F238E27FC236}">
                <a16:creationId xmlns:a16="http://schemas.microsoft.com/office/drawing/2014/main" id="{A5BA66CE-7453-D529-FA0A-815075A8755F}"/>
              </a:ext>
            </a:extLst>
          </p:cNvPr>
          <p:cNvSpPr/>
          <p:nvPr/>
        </p:nvSpPr>
        <p:spPr>
          <a:xfrm>
            <a:off x="5328557" y="3719309"/>
            <a:ext cx="6413442" cy="376830"/>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en-GB" sz="1200" dirty="0">
              <a:solidFill>
                <a:schemeClr val="tx1"/>
              </a:solidFill>
            </a:endParaRPr>
          </a:p>
        </p:txBody>
      </p:sp>
    </p:spTree>
    <p:extLst>
      <p:ext uri="{BB962C8B-B14F-4D97-AF65-F5344CB8AC3E}">
        <p14:creationId xmlns:p14="http://schemas.microsoft.com/office/powerpoint/2010/main" val="25917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375A1E8-D05D-5823-6BA2-554B2871D02B}"/>
              </a:ext>
            </a:extLst>
          </p:cNvPr>
          <p:cNvSpPr txBox="1">
            <a:spLocks/>
          </p:cNvSpPr>
          <p:nvPr/>
        </p:nvSpPr>
        <p:spPr>
          <a:xfrm>
            <a:off x="495523" y="597819"/>
            <a:ext cx="11586271" cy="111625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Barlow"/>
                <a:ea typeface="+mj-ea"/>
                <a:cs typeface="+mj-cs"/>
              </a:rPr>
              <a:t>Compared to the wider industry, we overstated Labour less but understated the Conservative share more</a:t>
            </a:r>
          </a:p>
        </p:txBody>
      </p:sp>
      <p:graphicFrame>
        <p:nvGraphicFramePr>
          <p:cNvPr id="15" name="Table 14">
            <a:extLst>
              <a:ext uri="{FF2B5EF4-FFF2-40B4-BE49-F238E27FC236}">
                <a16:creationId xmlns:a16="http://schemas.microsoft.com/office/drawing/2014/main" id="{F1E5830F-7486-5F02-1E6B-B8B581433330}"/>
              </a:ext>
            </a:extLst>
          </p:cNvPr>
          <p:cNvGraphicFramePr>
            <a:graphicFrameLocks noGrp="1"/>
          </p:cNvGraphicFramePr>
          <p:nvPr>
            <p:extLst>
              <p:ext uri="{D42A27DB-BD31-4B8C-83A1-F6EECF244321}">
                <p14:modId xmlns:p14="http://schemas.microsoft.com/office/powerpoint/2010/main" val="2889793504"/>
              </p:ext>
            </p:extLst>
          </p:nvPr>
        </p:nvGraphicFramePr>
        <p:xfrm>
          <a:off x="495523" y="2218516"/>
          <a:ext cx="10888404" cy="3264681"/>
        </p:xfrm>
        <a:graphic>
          <a:graphicData uri="http://schemas.openxmlformats.org/drawingml/2006/table">
            <a:tbl>
              <a:tblPr firstRow="1" bandRow="1">
                <a:tableStyleId>{5C22544A-7EE6-4342-B048-85BDC9FD1C3A}</a:tableStyleId>
              </a:tblPr>
              <a:tblGrid>
                <a:gridCol w="2722101">
                  <a:extLst>
                    <a:ext uri="{9D8B030D-6E8A-4147-A177-3AD203B41FA5}">
                      <a16:colId xmlns:a16="http://schemas.microsoft.com/office/drawing/2014/main" val="3465087212"/>
                    </a:ext>
                  </a:extLst>
                </a:gridCol>
                <a:gridCol w="2722101">
                  <a:extLst>
                    <a:ext uri="{9D8B030D-6E8A-4147-A177-3AD203B41FA5}">
                      <a16:colId xmlns:a16="http://schemas.microsoft.com/office/drawing/2014/main" val="423869968"/>
                    </a:ext>
                  </a:extLst>
                </a:gridCol>
                <a:gridCol w="2722101">
                  <a:extLst>
                    <a:ext uri="{9D8B030D-6E8A-4147-A177-3AD203B41FA5}">
                      <a16:colId xmlns:a16="http://schemas.microsoft.com/office/drawing/2014/main" val="3296245120"/>
                    </a:ext>
                  </a:extLst>
                </a:gridCol>
                <a:gridCol w="2722101">
                  <a:extLst>
                    <a:ext uri="{9D8B030D-6E8A-4147-A177-3AD203B41FA5}">
                      <a16:colId xmlns:a16="http://schemas.microsoft.com/office/drawing/2014/main" val="859260374"/>
                    </a:ext>
                  </a:extLst>
                </a:gridCol>
              </a:tblGrid>
              <a:tr h="466383">
                <a:tc>
                  <a:txBody>
                    <a:bodyPr/>
                    <a:lstStyle/>
                    <a:p>
                      <a:pPr algn="ctr"/>
                      <a:r>
                        <a:rPr lang="en-GB" sz="1400" dirty="0"/>
                        <a:t>Party</a:t>
                      </a:r>
                    </a:p>
                  </a:txBody>
                  <a:tcPr anchor="ctr"/>
                </a:tc>
                <a:tc>
                  <a:txBody>
                    <a:bodyPr/>
                    <a:lstStyle/>
                    <a:p>
                      <a:pPr algn="ctr"/>
                      <a:r>
                        <a:rPr lang="en-GB" sz="1400" dirty="0"/>
                        <a:t>Ipsos final  poll</a:t>
                      </a:r>
                    </a:p>
                  </a:txBody>
                  <a:tcPr anchor="ctr"/>
                </a:tc>
                <a:tc>
                  <a:txBody>
                    <a:bodyPr/>
                    <a:lstStyle/>
                    <a:p>
                      <a:pPr algn="ctr"/>
                      <a:r>
                        <a:rPr lang="en-GB" sz="1400" dirty="0"/>
                        <a:t>Poll average</a:t>
                      </a:r>
                    </a:p>
                  </a:txBody>
                  <a:tcPr anchor="ctr"/>
                </a:tc>
                <a:tc>
                  <a:txBody>
                    <a:bodyPr/>
                    <a:lstStyle/>
                    <a:p>
                      <a:pPr algn="ctr"/>
                      <a:r>
                        <a:rPr lang="en-GB" sz="1400" dirty="0"/>
                        <a:t>Result </a:t>
                      </a:r>
                    </a:p>
                  </a:txBody>
                  <a:tcPr anchor="ctr"/>
                </a:tc>
                <a:extLst>
                  <a:ext uri="{0D108BD9-81ED-4DB2-BD59-A6C34878D82A}">
                    <a16:rowId xmlns:a16="http://schemas.microsoft.com/office/drawing/2014/main" val="4150494809"/>
                  </a:ext>
                </a:extLst>
              </a:tr>
              <a:tr h="466383">
                <a:tc>
                  <a:txBody>
                    <a:bodyPr/>
                    <a:lstStyle/>
                    <a:p>
                      <a:pPr algn="ctr"/>
                      <a:r>
                        <a:rPr lang="en-GB" sz="1800" dirty="0"/>
                        <a:t>Labour</a:t>
                      </a:r>
                    </a:p>
                  </a:txBody>
                  <a:tcPr anchor="ctr"/>
                </a:tc>
                <a:tc>
                  <a:txBody>
                    <a:bodyPr/>
                    <a:lstStyle/>
                    <a:p>
                      <a:pPr algn="ctr"/>
                      <a:r>
                        <a:rPr lang="en-GB" sz="1800" dirty="0"/>
                        <a:t>37%</a:t>
                      </a:r>
                    </a:p>
                  </a:txBody>
                  <a:tcPr anchor="ctr"/>
                </a:tc>
                <a:tc>
                  <a:txBody>
                    <a:bodyPr/>
                    <a:lstStyle/>
                    <a:p>
                      <a:pPr algn="ctr"/>
                      <a:r>
                        <a:rPr lang="en-GB" sz="1800" dirty="0"/>
                        <a:t>39%</a:t>
                      </a:r>
                    </a:p>
                  </a:txBody>
                  <a:tcPr anchor="ctr"/>
                </a:tc>
                <a:tc>
                  <a:txBody>
                    <a:bodyPr/>
                    <a:lstStyle/>
                    <a:p>
                      <a:pPr algn="ctr"/>
                      <a:r>
                        <a:rPr lang="en-GB" sz="1800" b="1" dirty="0"/>
                        <a:t>35%</a:t>
                      </a:r>
                    </a:p>
                  </a:txBody>
                  <a:tcPr anchor="ctr">
                    <a:solidFill>
                      <a:schemeClr val="bg2">
                        <a:lumMod val="10000"/>
                        <a:lumOff val="90000"/>
                      </a:schemeClr>
                    </a:solidFill>
                  </a:tcPr>
                </a:tc>
                <a:extLst>
                  <a:ext uri="{0D108BD9-81ED-4DB2-BD59-A6C34878D82A}">
                    <a16:rowId xmlns:a16="http://schemas.microsoft.com/office/drawing/2014/main" val="3734519680"/>
                  </a:ext>
                </a:extLst>
              </a:tr>
              <a:tr h="466383">
                <a:tc>
                  <a:txBody>
                    <a:bodyPr/>
                    <a:lstStyle/>
                    <a:p>
                      <a:pPr algn="ctr"/>
                      <a:r>
                        <a:rPr lang="en-GB" sz="1800" dirty="0"/>
                        <a:t>Con</a:t>
                      </a:r>
                    </a:p>
                  </a:txBody>
                  <a:tcPr anchor="ctr"/>
                </a:tc>
                <a:tc>
                  <a:txBody>
                    <a:bodyPr/>
                    <a:lstStyle/>
                    <a:p>
                      <a:pPr algn="ctr"/>
                      <a:r>
                        <a:rPr lang="en-GB" sz="1800" dirty="0"/>
                        <a:t>19%</a:t>
                      </a:r>
                    </a:p>
                  </a:txBody>
                  <a:tcPr anchor="ctr"/>
                </a:tc>
                <a:tc>
                  <a:txBody>
                    <a:bodyPr/>
                    <a:lstStyle/>
                    <a:p>
                      <a:pPr algn="ctr"/>
                      <a:r>
                        <a:rPr lang="en-GB" sz="1800" dirty="0"/>
                        <a:t>22%</a:t>
                      </a:r>
                    </a:p>
                  </a:txBody>
                  <a:tcPr anchor="ctr"/>
                </a:tc>
                <a:tc>
                  <a:txBody>
                    <a:bodyPr/>
                    <a:lstStyle/>
                    <a:p>
                      <a:pPr algn="ctr"/>
                      <a:r>
                        <a:rPr lang="en-GB" sz="1800" b="1" dirty="0"/>
                        <a:t>24%</a:t>
                      </a:r>
                    </a:p>
                  </a:txBody>
                  <a:tcPr anchor="ctr">
                    <a:solidFill>
                      <a:schemeClr val="bg2">
                        <a:lumMod val="10000"/>
                        <a:lumOff val="90000"/>
                      </a:schemeClr>
                    </a:solidFill>
                  </a:tcPr>
                </a:tc>
                <a:extLst>
                  <a:ext uri="{0D108BD9-81ED-4DB2-BD59-A6C34878D82A}">
                    <a16:rowId xmlns:a16="http://schemas.microsoft.com/office/drawing/2014/main" val="4065887490"/>
                  </a:ext>
                </a:extLst>
              </a:tr>
              <a:tr h="466383">
                <a:tc>
                  <a:txBody>
                    <a:bodyPr/>
                    <a:lstStyle/>
                    <a:p>
                      <a:pPr algn="ctr"/>
                      <a:r>
                        <a:rPr lang="en-GB" sz="1800" dirty="0"/>
                        <a:t>Reform UK</a:t>
                      </a:r>
                    </a:p>
                  </a:txBody>
                  <a:tcPr anchor="ctr"/>
                </a:tc>
                <a:tc>
                  <a:txBody>
                    <a:bodyPr/>
                    <a:lstStyle/>
                    <a:p>
                      <a:pPr algn="ctr"/>
                      <a:r>
                        <a:rPr lang="en-GB" sz="1800" dirty="0"/>
                        <a:t>15%</a:t>
                      </a:r>
                    </a:p>
                  </a:txBody>
                  <a:tcPr anchor="ctr"/>
                </a:tc>
                <a:tc>
                  <a:txBody>
                    <a:bodyPr/>
                    <a:lstStyle/>
                    <a:p>
                      <a:pPr algn="ctr"/>
                      <a:r>
                        <a:rPr lang="en-GB" sz="1800" dirty="0"/>
                        <a:t>16%</a:t>
                      </a:r>
                    </a:p>
                  </a:txBody>
                  <a:tcPr anchor="ctr"/>
                </a:tc>
                <a:tc>
                  <a:txBody>
                    <a:bodyPr/>
                    <a:lstStyle/>
                    <a:p>
                      <a:pPr algn="ctr"/>
                      <a:r>
                        <a:rPr lang="en-GB" sz="1800" b="1" dirty="0"/>
                        <a:t>15%</a:t>
                      </a:r>
                    </a:p>
                  </a:txBody>
                  <a:tcPr anchor="ctr">
                    <a:solidFill>
                      <a:schemeClr val="bg2">
                        <a:lumMod val="10000"/>
                        <a:lumOff val="90000"/>
                      </a:schemeClr>
                    </a:solidFill>
                  </a:tcPr>
                </a:tc>
                <a:extLst>
                  <a:ext uri="{0D108BD9-81ED-4DB2-BD59-A6C34878D82A}">
                    <a16:rowId xmlns:a16="http://schemas.microsoft.com/office/drawing/2014/main" val="3843247195"/>
                  </a:ext>
                </a:extLst>
              </a:tr>
              <a:tr h="466383">
                <a:tc>
                  <a:txBody>
                    <a:bodyPr/>
                    <a:lstStyle/>
                    <a:p>
                      <a:pPr algn="ctr"/>
                      <a:r>
                        <a:rPr lang="en-GB" sz="1800" dirty="0"/>
                        <a:t>Lib Dem</a:t>
                      </a:r>
                    </a:p>
                  </a:txBody>
                  <a:tcPr anchor="ctr"/>
                </a:tc>
                <a:tc>
                  <a:txBody>
                    <a:bodyPr/>
                    <a:lstStyle/>
                    <a:p>
                      <a:pPr algn="ctr"/>
                      <a:r>
                        <a:rPr lang="en-GB" sz="1800" dirty="0"/>
                        <a:t>11%</a:t>
                      </a:r>
                    </a:p>
                  </a:txBody>
                  <a:tcPr anchor="ctr"/>
                </a:tc>
                <a:tc>
                  <a:txBody>
                    <a:bodyPr/>
                    <a:lstStyle/>
                    <a:p>
                      <a:pPr algn="ctr"/>
                      <a:r>
                        <a:rPr lang="en-GB" sz="1800" dirty="0"/>
                        <a:t>11%</a:t>
                      </a:r>
                    </a:p>
                  </a:txBody>
                  <a:tcPr anchor="ctr"/>
                </a:tc>
                <a:tc>
                  <a:txBody>
                    <a:bodyPr/>
                    <a:lstStyle/>
                    <a:p>
                      <a:pPr algn="ctr"/>
                      <a:r>
                        <a:rPr lang="en-GB" sz="1800" b="1" dirty="0"/>
                        <a:t>13%</a:t>
                      </a:r>
                    </a:p>
                  </a:txBody>
                  <a:tcPr anchor="ctr">
                    <a:solidFill>
                      <a:schemeClr val="bg2">
                        <a:lumMod val="10000"/>
                        <a:lumOff val="90000"/>
                      </a:schemeClr>
                    </a:solidFill>
                  </a:tcPr>
                </a:tc>
                <a:extLst>
                  <a:ext uri="{0D108BD9-81ED-4DB2-BD59-A6C34878D82A}">
                    <a16:rowId xmlns:a16="http://schemas.microsoft.com/office/drawing/2014/main" val="1642376269"/>
                  </a:ext>
                </a:extLst>
              </a:tr>
              <a:tr h="466383">
                <a:tc>
                  <a:txBody>
                    <a:bodyPr/>
                    <a:lstStyle/>
                    <a:p>
                      <a:pPr algn="ctr"/>
                      <a:r>
                        <a:rPr lang="en-GB" sz="1800" dirty="0"/>
                        <a:t>Green </a:t>
                      </a:r>
                    </a:p>
                  </a:txBody>
                  <a:tcPr anchor="ctr"/>
                </a:tc>
                <a:tc>
                  <a:txBody>
                    <a:bodyPr/>
                    <a:lstStyle/>
                    <a:p>
                      <a:pPr algn="ctr"/>
                      <a:r>
                        <a:rPr lang="en-GB" sz="1800" dirty="0"/>
                        <a:t>9%</a:t>
                      </a:r>
                    </a:p>
                  </a:txBody>
                  <a:tcPr anchor="ctr"/>
                </a:tc>
                <a:tc>
                  <a:txBody>
                    <a:bodyPr/>
                    <a:lstStyle/>
                    <a:p>
                      <a:pPr algn="ctr"/>
                      <a:r>
                        <a:rPr lang="en-GB" sz="1800" dirty="0"/>
                        <a:t>7%</a:t>
                      </a:r>
                    </a:p>
                  </a:txBody>
                  <a:tcPr anchor="ctr"/>
                </a:tc>
                <a:tc>
                  <a:txBody>
                    <a:bodyPr/>
                    <a:lstStyle/>
                    <a:p>
                      <a:pPr algn="ctr"/>
                      <a:r>
                        <a:rPr lang="en-GB" sz="1800" b="1" dirty="0"/>
                        <a:t>7%</a:t>
                      </a:r>
                    </a:p>
                  </a:txBody>
                  <a:tcPr anchor="ctr">
                    <a:solidFill>
                      <a:schemeClr val="bg2">
                        <a:lumMod val="10000"/>
                        <a:lumOff val="90000"/>
                      </a:schemeClr>
                    </a:solidFill>
                  </a:tcPr>
                </a:tc>
                <a:extLst>
                  <a:ext uri="{0D108BD9-81ED-4DB2-BD59-A6C34878D82A}">
                    <a16:rowId xmlns:a16="http://schemas.microsoft.com/office/drawing/2014/main" val="1869135030"/>
                  </a:ext>
                </a:extLst>
              </a:tr>
              <a:tr h="466383">
                <a:tc>
                  <a:txBody>
                    <a:bodyPr/>
                    <a:lstStyle/>
                    <a:p>
                      <a:pPr algn="ctr"/>
                      <a:r>
                        <a:rPr lang="en-GB" sz="1800" dirty="0"/>
                        <a:t>Other </a:t>
                      </a:r>
                    </a:p>
                  </a:txBody>
                  <a:tcPr anchor="ctr"/>
                </a:tc>
                <a:tc>
                  <a:txBody>
                    <a:bodyPr/>
                    <a:lstStyle/>
                    <a:p>
                      <a:pPr algn="ctr"/>
                      <a:r>
                        <a:rPr lang="en-GB" sz="1800" dirty="0"/>
                        <a:t>10%</a:t>
                      </a:r>
                    </a:p>
                  </a:txBody>
                  <a:tcPr anchor="ctr"/>
                </a:tc>
                <a:tc>
                  <a:txBody>
                    <a:bodyPr/>
                    <a:lstStyle/>
                    <a:p>
                      <a:pPr algn="ctr"/>
                      <a:r>
                        <a:rPr lang="en-GB" sz="1800" dirty="0"/>
                        <a:t>6%</a:t>
                      </a:r>
                    </a:p>
                  </a:txBody>
                  <a:tcPr anchor="ctr"/>
                </a:tc>
                <a:tc>
                  <a:txBody>
                    <a:bodyPr/>
                    <a:lstStyle/>
                    <a:p>
                      <a:pPr algn="ctr"/>
                      <a:r>
                        <a:rPr lang="en-GB" sz="1800" b="1" dirty="0"/>
                        <a:t>7%</a:t>
                      </a:r>
                    </a:p>
                  </a:txBody>
                  <a:tcPr anchor="ctr">
                    <a:solidFill>
                      <a:schemeClr val="bg2">
                        <a:lumMod val="10000"/>
                        <a:lumOff val="90000"/>
                      </a:schemeClr>
                    </a:solidFill>
                  </a:tcPr>
                </a:tc>
                <a:extLst>
                  <a:ext uri="{0D108BD9-81ED-4DB2-BD59-A6C34878D82A}">
                    <a16:rowId xmlns:a16="http://schemas.microsoft.com/office/drawing/2014/main" val="2277196078"/>
                  </a:ext>
                </a:extLst>
              </a:tr>
            </a:tbl>
          </a:graphicData>
        </a:graphic>
      </p:graphicFrame>
    </p:spTree>
    <p:extLst>
      <p:ext uri="{BB962C8B-B14F-4D97-AF65-F5344CB8AC3E}">
        <p14:creationId xmlns:p14="http://schemas.microsoft.com/office/powerpoint/2010/main" val="427403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descr="Header">
            <a:extLst>
              <a:ext uri="{FF2B5EF4-FFF2-40B4-BE49-F238E27FC236}">
                <a16:creationId xmlns:a16="http://schemas.microsoft.com/office/drawing/2014/main" id="{F0D37975-80DC-4835-94C7-F4B19234C4E2}"/>
              </a:ext>
            </a:extLst>
          </p:cNvPr>
          <p:cNvSpPr>
            <a:spLocks noGrp="1"/>
          </p:cNvSpPr>
          <p:nvPr>
            <p:ph type="title"/>
          </p:nvPr>
        </p:nvSpPr>
        <p:spPr/>
        <p:txBody>
          <a:bodyPr/>
          <a:lstStyle/>
          <a:p>
            <a:r>
              <a:rPr lang="en-GB" dirty="0"/>
              <a:t>So what happened?</a:t>
            </a:r>
          </a:p>
        </p:txBody>
      </p:sp>
      <p:graphicFrame>
        <p:nvGraphicFramePr>
          <p:cNvPr id="4" name="Diagram 3">
            <a:extLst>
              <a:ext uri="{FF2B5EF4-FFF2-40B4-BE49-F238E27FC236}">
                <a16:creationId xmlns:a16="http://schemas.microsoft.com/office/drawing/2014/main" id="{2ED36BAC-F6D2-BEE0-1104-1057D7EFE753}"/>
              </a:ext>
            </a:extLst>
          </p:cNvPr>
          <p:cNvGraphicFramePr/>
          <p:nvPr>
            <p:extLst>
              <p:ext uri="{D42A27DB-BD31-4B8C-83A1-F6EECF244321}">
                <p14:modId xmlns:p14="http://schemas.microsoft.com/office/powerpoint/2010/main" val="3080424219"/>
              </p:ext>
            </p:extLst>
          </p:nvPr>
        </p:nvGraphicFramePr>
        <p:xfrm>
          <a:off x="450000" y="1632859"/>
          <a:ext cx="11063976"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5041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B99CDAD5-FC08-C2AE-D319-44703C3A7FD1}"/>
              </a:ext>
            </a:extLst>
          </p:cNvPr>
          <p:cNvGraphicFramePr/>
          <p:nvPr>
            <p:extLst>
              <p:ext uri="{D42A27DB-BD31-4B8C-83A1-F6EECF244321}">
                <p14:modId xmlns:p14="http://schemas.microsoft.com/office/powerpoint/2010/main" val="4275172984"/>
              </p:ext>
            </p:extLst>
          </p:nvPr>
        </p:nvGraphicFramePr>
        <p:xfrm>
          <a:off x="4254184" y="2228850"/>
          <a:ext cx="3273810" cy="375507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B39FADE5-053A-3B08-E0A2-C7227295A728}"/>
              </a:ext>
            </a:extLst>
          </p:cNvPr>
          <p:cNvSpPr/>
          <p:nvPr/>
        </p:nvSpPr>
        <p:spPr>
          <a:xfrm>
            <a:off x="5895975" y="6470272"/>
            <a:ext cx="495300" cy="206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en-GB" sz="1200" dirty="0">
              <a:solidFill>
                <a:schemeClr val="tx1"/>
              </a:solidFill>
            </a:endParaRPr>
          </a:p>
        </p:txBody>
      </p:sp>
      <p:graphicFrame>
        <p:nvGraphicFramePr>
          <p:cNvPr id="6" name="Chart 5">
            <a:extLst>
              <a:ext uri="{FF2B5EF4-FFF2-40B4-BE49-F238E27FC236}">
                <a16:creationId xmlns:a16="http://schemas.microsoft.com/office/drawing/2014/main" id="{83930AD1-B878-F065-6B18-AF41D450C0DA}"/>
              </a:ext>
            </a:extLst>
          </p:cNvPr>
          <p:cNvGraphicFramePr/>
          <p:nvPr>
            <p:extLst>
              <p:ext uri="{D42A27DB-BD31-4B8C-83A1-F6EECF244321}">
                <p14:modId xmlns:p14="http://schemas.microsoft.com/office/powerpoint/2010/main" val="842212578"/>
              </p:ext>
            </p:extLst>
          </p:nvPr>
        </p:nvGraphicFramePr>
        <p:xfrm>
          <a:off x="403086" y="2384314"/>
          <a:ext cx="3273810" cy="345768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98E12600-472B-C250-6839-2776E0760FE9}"/>
              </a:ext>
            </a:extLst>
          </p:cNvPr>
          <p:cNvSpPr txBox="1"/>
          <p:nvPr/>
        </p:nvSpPr>
        <p:spPr>
          <a:xfrm>
            <a:off x="403086" y="1289969"/>
            <a:ext cx="7083563" cy="238655"/>
          </a:xfrm>
          <a:prstGeom prst="rect">
            <a:avLst/>
          </a:prstGeom>
          <a:noFill/>
        </p:spPr>
        <p:txBody>
          <a:bodyPr wrap="square" lIns="0" tIns="0" rIns="0" bIns="0" rtlCol="0">
            <a:spAutoFit/>
          </a:bodyPr>
          <a:lstStyle/>
          <a:p>
            <a:pPr>
              <a:lnSpc>
                <a:spcPct val="107000"/>
              </a:lnSpc>
              <a:spcAft>
                <a:spcPts val="800"/>
              </a:spcAft>
            </a:pPr>
            <a:r>
              <a:rPr lang="en-GB" sz="1600" dirty="0">
                <a:solidFill>
                  <a:schemeClr val="bg1">
                    <a:lumMod val="50000"/>
                  </a:schemeClr>
                </a:solidFill>
                <a:latin typeface="Barlow" panose="00000500000000000000" pitchFamily="2" charset="0"/>
              </a:rPr>
              <a:t>When did you decide which party/candidate you would vote for?</a:t>
            </a:r>
          </a:p>
        </p:txBody>
      </p:sp>
      <p:graphicFrame>
        <p:nvGraphicFramePr>
          <p:cNvPr id="32" name="Chart 31">
            <a:extLst>
              <a:ext uri="{FF2B5EF4-FFF2-40B4-BE49-F238E27FC236}">
                <a16:creationId xmlns:a16="http://schemas.microsoft.com/office/drawing/2014/main" id="{C94C2B22-9935-7E1E-9CB9-EACA8273C679}"/>
              </a:ext>
            </a:extLst>
          </p:cNvPr>
          <p:cNvGraphicFramePr/>
          <p:nvPr/>
        </p:nvGraphicFramePr>
        <p:xfrm>
          <a:off x="2303076" y="2228850"/>
          <a:ext cx="3273810" cy="37550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a:extLst>
              <a:ext uri="{FF2B5EF4-FFF2-40B4-BE49-F238E27FC236}">
                <a16:creationId xmlns:a16="http://schemas.microsoft.com/office/drawing/2014/main" id="{2C08CB0C-E1FE-7F50-9107-15B7F7AE1664}"/>
              </a:ext>
            </a:extLst>
          </p:cNvPr>
          <p:cNvGraphicFramePr/>
          <p:nvPr/>
        </p:nvGraphicFramePr>
        <p:xfrm>
          <a:off x="8156400" y="2228850"/>
          <a:ext cx="3273810" cy="3755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Chart 37">
            <a:extLst>
              <a:ext uri="{FF2B5EF4-FFF2-40B4-BE49-F238E27FC236}">
                <a16:creationId xmlns:a16="http://schemas.microsoft.com/office/drawing/2014/main" id="{3E3B432E-2219-9404-CC56-730781556E74}"/>
              </a:ext>
            </a:extLst>
          </p:cNvPr>
          <p:cNvGraphicFramePr/>
          <p:nvPr/>
        </p:nvGraphicFramePr>
        <p:xfrm>
          <a:off x="6229350" y="2228850"/>
          <a:ext cx="3273810" cy="3755074"/>
        </p:xfrm>
        <a:graphic>
          <a:graphicData uri="http://schemas.openxmlformats.org/drawingml/2006/chart">
            <c:chart xmlns:c="http://schemas.openxmlformats.org/drawingml/2006/chart" xmlns:r="http://schemas.openxmlformats.org/officeDocument/2006/relationships" r:id="rId7"/>
          </a:graphicData>
        </a:graphic>
      </p:graphicFrame>
      <p:sp>
        <p:nvSpPr>
          <p:cNvPr id="39" name="Rectangle 38">
            <a:extLst>
              <a:ext uri="{FF2B5EF4-FFF2-40B4-BE49-F238E27FC236}">
                <a16:creationId xmlns:a16="http://schemas.microsoft.com/office/drawing/2014/main" id="{2C78C635-9112-C70B-F499-D4673C1AE75F}"/>
              </a:ext>
            </a:extLst>
          </p:cNvPr>
          <p:cNvSpPr/>
          <p:nvPr/>
        </p:nvSpPr>
        <p:spPr bwMode="gray">
          <a:xfrm>
            <a:off x="9413764" y="1736966"/>
            <a:ext cx="107999" cy="49188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2000" tIns="0" rIns="0" bIns="0" numCol="1" spcCol="0" rtlCol="0" fromWordArt="0" anchor="ctr" anchorCtr="0" forceAA="0" compatLnSpc="1">
            <a:prstTxWarp prst="textNoShape">
              <a:avLst/>
            </a:prstTxWarp>
            <a:noAutofit/>
          </a:bodyPr>
          <a:lstStyle/>
          <a:p>
            <a:pPr marL="0" marR="0" lvl="0" indent="0" algn="l" defTabSz="953984" rtl="0" eaLnBrk="1" fontAlgn="auto" latinLnBrk="0" hangingPunct="1">
              <a:lnSpc>
                <a:spcPct val="100000"/>
              </a:lnSpc>
              <a:spcBef>
                <a:spcPts val="0"/>
              </a:spcBef>
              <a:spcAft>
                <a:spcPts val="0"/>
              </a:spcAft>
              <a:buClr>
                <a:srgbClr val="222223"/>
              </a:buClr>
              <a:buSzTx/>
              <a:buFontTx/>
              <a:buNone/>
              <a:tabLst/>
              <a:defRPr/>
            </a:pPr>
            <a:r>
              <a:rPr lang="en-US" sz="1400" dirty="0">
                <a:solidFill>
                  <a:schemeClr val="bg2"/>
                </a:solidFill>
                <a:latin typeface="Arial"/>
              </a:rPr>
              <a:t>Within the last 24 </a:t>
            </a:r>
            <a:br>
              <a:rPr lang="en-US" sz="1400" dirty="0">
                <a:solidFill>
                  <a:schemeClr val="bg2"/>
                </a:solidFill>
                <a:latin typeface="Arial"/>
              </a:rPr>
            </a:br>
            <a:r>
              <a:rPr lang="en-US" sz="1400" dirty="0">
                <a:solidFill>
                  <a:schemeClr val="bg2"/>
                </a:solidFill>
                <a:latin typeface="Arial"/>
              </a:rPr>
              <a:t>hours of the campaign</a:t>
            </a:r>
            <a:endParaRPr kumimoji="0" lang="en-US" sz="1400" i="0" u="none" strike="noStrike" kern="1200" cap="none" spc="0" normalizeH="0" baseline="0" noProof="0" dirty="0">
              <a:ln>
                <a:noFill/>
              </a:ln>
              <a:solidFill>
                <a:schemeClr val="bg2"/>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0A059A65-8780-942A-E328-679A99432968}"/>
              </a:ext>
            </a:extLst>
          </p:cNvPr>
          <p:cNvSpPr/>
          <p:nvPr/>
        </p:nvSpPr>
        <p:spPr bwMode="gray">
          <a:xfrm>
            <a:off x="7486714" y="1736966"/>
            <a:ext cx="107999" cy="491884"/>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2000" tIns="0" rIns="0" bIns="0" numCol="1" spcCol="0" rtlCol="0" fromWordArt="0" anchor="ctr" anchorCtr="0" forceAA="0" compatLnSpc="1">
            <a:prstTxWarp prst="textNoShape">
              <a:avLst/>
            </a:prstTxWarp>
            <a:noAutofit/>
          </a:bodyPr>
          <a:lstStyle/>
          <a:p>
            <a:pPr marL="0" marR="0" lvl="0" indent="0" algn="l" defTabSz="953984" rtl="0" eaLnBrk="1" fontAlgn="auto" latinLnBrk="0" hangingPunct="1">
              <a:lnSpc>
                <a:spcPct val="100000"/>
              </a:lnSpc>
              <a:spcBef>
                <a:spcPts val="0"/>
              </a:spcBef>
              <a:spcAft>
                <a:spcPts val="0"/>
              </a:spcAft>
              <a:buClr>
                <a:srgbClr val="222223"/>
              </a:buClr>
              <a:buSzTx/>
              <a:buFontTx/>
              <a:buNone/>
              <a:tabLst/>
              <a:defRPr/>
            </a:pPr>
            <a:r>
              <a:rPr lang="en-US" sz="1400" dirty="0">
                <a:solidFill>
                  <a:schemeClr val="bg2">
                    <a:lumMod val="90000"/>
                    <a:lumOff val="10000"/>
                  </a:schemeClr>
                </a:solidFill>
                <a:latin typeface="Arial"/>
              </a:rPr>
              <a:t>Within the last week</a:t>
            </a:r>
            <a:br>
              <a:rPr lang="en-US" sz="1400" dirty="0">
                <a:solidFill>
                  <a:schemeClr val="bg2">
                    <a:lumMod val="90000"/>
                    <a:lumOff val="10000"/>
                  </a:schemeClr>
                </a:solidFill>
                <a:latin typeface="Arial"/>
              </a:rPr>
            </a:br>
            <a:r>
              <a:rPr lang="en-US" sz="1400" dirty="0">
                <a:solidFill>
                  <a:schemeClr val="bg2">
                    <a:lumMod val="90000"/>
                    <a:lumOff val="10000"/>
                  </a:schemeClr>
                </a:solidFill>
                <a:latin typeface="Arial"/>
              </a:rPr>
              <a:t>of the campaign</a:t>
            </a:r>
            <a:endParaRPr kumimoji="0" lang="en-US" sz="1400" i="0" u="none" strike="noStrike" kern="1200" cap="none" spc="0" normalizeH="0" baseline="0" noProof="0" dirty="0">
              <a:ln>
                <a:noFill/>
              </a:ln>
              <a:solidFill>
                <a:schemeClr val="bg2">
                  <a:lumMod val="90000"/>
                  <a:lumOff val="10000"/>
                </a:schemeClr>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9E62F29E-B238-D25F-7E7B-A4F7D00A932B}"/>
              </a:ext>
            </a:extLst>
          </p:cNvPr>
          <p:cNvSpPr/>
          <p:nvPr/>
        </p:nvSpPr>
        <p:spPr bwMode="gray">
          <a:xfrm>
            <a:off x="5492945" y="1736966"/>
            <a:ext cx="107999" cy="491884"/>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2000" tIns="0" rIns="0" bIns="0" numCol="1" spcCol="0" rtlCol="0" fromWordArt="0" anchor="ctr" anchorCtr="0" forceAA="0" compatLnSpc="1">
            <a:prstTxWarp prst="textNoShape">
              <a:avLst/>
            </a:prstTxWarp>
            <a:noAutofit/>
          </a:bodyPr>
          <a:lstStyle/>
          <a:p>
            <a:pPr marL="0" marR="0" lvl="0" indent="0" algn="l" defTabSz="953984" rtl="0" eaLnBrk="1" fontAlgn="auto" latinLnBrk="0" hangingPunct="1">
              <a:lnSpc>
                <a:spcPct val="100000"/>
              </a:lnSpc>
              <a:spcBef>
                <a:spcPts val="0"/>
              </a:spcBef>
              <a:spcAft>
                <a:spcPts val="0"/>
              </a:spcAft>
              <a:buClr>
                <a:srgbClr val="222223"/>
              </a:buClr>
              <a:buSzTx/>
              <a:buFontTx/>
              <a:buNone/>
              <a:tabLst/>
              <a:defRPr/>
            </a:pPr>
            <a:r>
              <a:rPr lang="en-US" sz="1400" dirty="0">
                <a:solidFill>
                  <a:schemeClr val="bg2">
                    <a:lumMod val="75000"/>
                    <a:lumOff val="25000"/>
                  </a:schemeClr>
                </a:solidFill>
                <a:latin typeface="Arial"/>
              </a:rPr>
              <a:t>Around the middle</a:t>
            </a:r>
            <a:br>
              <a:rPr lang="en-US" sz="1400" dirty="0">
                <a:solidFill>
                  <a:schemeClr val="bg2">
                    <a:lumMod val="75000"/>
                    <a:lumOff val="25000"/>
                  </a:schemeClr>
                </a:solidFill>
                <a:latin typeface="Arial"/>
              </a:rPr>
            </a:br>
            <a:r>
              <a:rPr lang="en-US" sz="1400" dirty="0">
                <a:solidFill>
                  <a:schemeClr val="bg2">
                    <a:lumMod val="75000"/>
                    <a:lumOff val="25000"/>
                  </a:schemeClr>
                </a:solidFill>
                <a:latin typeface="Arial"/>
              </a:rPr>
              <a:t>of the campaign</a:t>
            </a:r>
            <a:endParaRPr kumimoji="0" lang="en-US" sz="1400" i="0" u="none" strike="noStrike" kern="1200" cap="none" spc="0" normalizeH="0" baseline="0" noProof="0" dirty="0">
              <a:ln>
                <a:noFill/>
              </a:ln>
              <a:solidFill>
                <a:schemeClr val="bg2">
                  <a:lumMod val="75000"/>
                  <a:lumOff val="25000"/>
                </a:schemeClr>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D30F794A-5C3D-F06F-6C7E-5609069E1FBA}"/>
              </a:ext>
            </a:extLst>
          </p:cNvPr>
          <p:cNvSpPr/>
          <p:nvPr/>
        </p:nvSpPr>
        <p:spPr bwMode="gray">
          <a:xfrm>
            <a:off x="3547720" y="1736966"/>
            <a:ext cx="107999" cy="491884"/>
          </a:xfrm>
          <a:prstGeom prst="rect">
            <a:avLst/>
          </a:prstGeom>
          <a:solidFill>
            <a:schemeClr val="bg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2000" tIns="0" rIns="0" bIns="0" numCol="1" spcCol="0" rtlCol="0" fromWordArt="0" anchor="ctr" anchorCtr="0" forceAA="0" compatLnSpc="1">
            <a:prstTxWarp prst="textNoShape">
              <a:avLst/>
            </a:prstTxWarp>
            <a:noAutofit/>
          </a:bodyPr>
          <a:lstStyle/>
          <a:p>
            <a:pPr marL="0" marR="0" lvl="0" indent="0" algn="l" defTabSz="953984" rtl="0" eaLnBrk="1" fontAlgn="auto" latinLnBrk="0" hangingPunct="1">
              <a:lnSpc>
                <a:spcPct val="100000"/>
              </a:lnSpc>
              <a:spcBef>
                <a:spcPts val="0"/>
              </a:spcBef>
              <a:spcAft>
                <a:spcPts val="0"/>
              </a:spcAft>
              <a:buClr>
                <a:srgbClr val="222223"/>
              </a:buClr>
              <a:buSzTx/>
              <a:buFontTx/>
              <a:buNone/>
              <a:tabLst/>
              <a:defRPr/>
            </a:pPr>
            <a:r>
              <a:rPr lang="en-US" sz="1400" dirty="0">
                <a:solidFill>
                  <a:schemeClr val="bg2">
                    <a:lumMod val="50000"/>
                    <a:lumOff val="50000"/>
                  </a:schemeClr>
                </a:solidFill>
                <a:latin typeface="Arial"/>
              </a:rPr>
              <a:t>In the first week</a:t>
            </a:r>
            <a:br>
              <a:rPr lang="en-US" sz="1400" dirty="0">
                <a:solidFill>
                  <a:schemeClr val="bg2">
                    <a:lumMod val="50000"/>
                    <a:lumOff val="50000"/>
                  </a:schemeClr>
                </a:solidFill>
                <a:latin typeface="Arial"/>
              </a:rPr>
            </a:br>
            <a:r>
              <a:rPr lang="en-US" sz="1400" dirty="0">
                <a:solidFill>
                  <a:schemeClr val="bg2">
                    <a:lumMod val="50000"/>
                    <a:lumOff val="50000"/>
                  </a:schemeClr>
                </a:solidFill>
                <a:latin typeface="Arial"/>
              </a:rPr>
              <a:t>of the campaign</a:t>
            </a:r>
            <a:endParaRPr kumimoji="0" lang="en-US" sz="1400" i="0" u="none" strike="noStrike" kern="1200" cap="none" spc="0" normalizeH="0" baseline="0" noProof="0" dirty="0">
              <a:ln>
                <a:noFill/>
              </a:ln>
              <a:solidFill>
                <a:schemeClr val="bg2">
                  <a:lumMod val="50000"/>
                  <a:lumOff val="50000"/>
                </a:schemeClr>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E5643A38-328A-3941-930D-673223005073}"/>
              </a:ext>
            </a:extLst>
          </p:cNvPr>
          <p:cNvSpPr/>
          <p:nvPr/>
        </p:nvSpPr>
        <p:spPr bwMode="gray">
          <a:xfrm>
            <a:off x="1873268" y="1710527"/>
            <a:ext cx="107999" cy="4918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2000" tIns="0" rIns="0" bIns="0" numCol="1" spcCol="0" rtlCol="0" fromWordArt="0" anchor="ctr" anchorCtr="0" forceAA="0" compatLnSpc="1">
            <a:prstTxWarp prst="textNoShape">
              <a:avLst/>
            </a:prstTxWarp>
            <a:noAutofit/>
          </a:bodyPr>
          <a:lstStyle/>
          <a:p>
            <a:pPr marL="0" marR="0" lvl="0" indent="0" algn="l" defTabSz="953984" rtl="0" eaLnBrk="1" fontAlgn="auto" latinLnBrk="0" hangingPunct="1">
              <a:lnSpc>
                <a:spcPct val="100000"/>
              </a:lnSpc>
              <a:spcBef>
                <a:spcPts val="0"/>
              </a:spcBef>
              <a:spcAft>
                <a:spcPts val="0"/>
              </a:spcAft>
              <a:buClr>
                <a:srgbClr val="222223"/>
              </a:buClr>
              <a:buSzTx/>
              <a:buFontTx/>
              <a:buNone/>
              <a:tabLst/>
              <a:defRPr/>
            </a:pPr>
            <a:r>
              <a:rPr lang="en-US" sz="1400" dirty="0">
                <a:solidFill>
                  <a:schemeClr val="tx2"/>
                </a:solidFill>
                <a:latin typeface="Arial"/>
              </a:rPr>
              <a:t>Before the </a:t>
            </a:r>
            <a:br>
              <a:rPr lang="en-US" sz="1400" dirty="0">
                <a:solidFill>
                  <a:schemeClr val="tx2"/>
                </a:solidFill>
                <a:latin typeface="Arial"/>
              </a:rPr>
            </a:br>
            <a:r>
              <a:rPr lang="en-US" sz="1400" dirty="0">
                <a:solidFill>
                  <a:schemeClr val="tx2"/>
                </a:solidFill>
                <a:latin typeface="Arial"/>
              </a:rPr>
              <a:t>campaign started</a:t>
            </a:r>
          </a:p>
        </p:txBody>
      </p:sp>
      <p:sp>
        <p:nvSpPr>
          <p:cNvPr id="44" name="Title 8">
            <a:extLst>
              <a:ext uri="{FF2B5EF4-FFF2-40B4-BE49-F238E27FC236}">
                <a16:creationId xmlns:a16="http://schemas.microsoft.com/office/drawing/2014/main" id="{92F8BF74-51CC-6057-CC49-20BF348ACC11}"/>
              </a:ext>
            </a:extLst>
          </p:cNvPr>
          <p:cNvSpPr txBox="1">
            <a:spLocks/>
          </p:cNvSpPr>
          <p:nvPr/>
        </p:nvSpPr>
        <p:spPr>
          <a:xfrm>
            <a:off x="403086" y="406204"/>
            <a:ext cx="11703570" cy="111625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000" b="1" kern="1200" cap="none" spc="0" baseline="0">
                <a:solidFill>
                  <a:schemeClr val="tx1"/>
                </a:solidFill>
                <a:latin typeface="+mn-lt"/>
                <a:ea typeface="+mj-ea"/>
                <a:cs typeface="+mj-cs"/>
              </a:defRPr>
            </a:lvl1pPr>
          </a:lstStyle>
          <a:p>
            <a:r>
              <a:rPr lang="en-US" sz="2800" dirty="0"/>
              <a:t>Late swing? 15% decided who to vote for in the final hours. This can create volatility in the numbers but cannot completely explain our miss</a:t>
            </a:r>
          </a:p>
        </p:txBody>
      </p:sp>
      <p:sp>
        <p:nvSpPr>
          <p:cNvPr id="45" name="Text Placeholder 15">
            <a:extLst>
              <a:ext uri="{FF2B5EF4-FFF2-40B4-BE49-F238E27FC236}">
                <a16:creationId xmlns:a16="http://schemas.microsoft.com/office/drawing/2014/main" id="{E7019DA6-C23D-2D89-0A09-05CFD45F27AB}"/>
              </a:ext>
            </a:extLst>
          </p:cNvPr>
          <p:cNvSpPr txBox="1">
            <a:spLocks/>
          </p:cNvSpPr>
          <p:nvPr/>
        </p:nvSpPr>
        <p:spPr>
          <a:xfrm>
            <a:off x="1844693" y="6050315"/>
            <a:ext cx="5739042" cy="607657"/>
          </a:xfrm>
          <a:prstGeom prst="rect">
            <a:avLst/>
          </a:prstGeom>
        </p:spPr>
        <p:txBody>
          <a:bodyPr vert="horz" lIns="0" tIns="0" rIns="0" bIns="0" rtlCol="0">
            <a:noAutofit/>
          </a:bodyPr>
          <a:lstStyle>
            <a:lvl1pPr marL="0" indent="0" algn="l" defTabSz="914400" rtl="0" eaLnBrk="1" latinLnBrk="0" hangingPunct="1">
              <a:lnSpc>
                <a:spcPct val="110000"/>
              </a:lnSpc>
              <a:spcBef>
                <a:spcPts val="400"/>
              </a:spcBef>
              <a:spcAft>
                <a:spcPts val="400"/>
              </a:spcAft>
              <a:buSzPct val="50000"/>
              <a:buFont typeface="Barlow" panose="020B0406020202030204" pitchFamily="34" charset="0"/>
              <a:buNone/>
              <a:defRPr sz="1400" b="0" kern="1200">
                <a:solidFill>
                  <a:schemeClr val="tx1"/>
                </a:solidFill>
                <a:latin typeface="+mn-lt"/>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400" kern="1200">
                <a:solidFill>
                  <a:schemeClr val="tx1"/>
                </a:solidFill>
                <a:latin typeface="+mn-lt"/>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Barlow"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400"/>
              </a:spcBef>
              <a:spcAft>
                <a:spcPts val="400"/>
              </a:spcAft>
              <a:buClrTx/>
              <a:buSzPct val="50000"/>
              <a:buFont typeface="Barlow" panose="020B0406020202030204" pitchFamily="34" charset="0"/>
              <a:buNone/>
              <a:tabLst/>
              <a:defRPr/>
            </a:pPr>
            <a:r>
              <a:rPr kumimoji="0" lang="en-GB" sz="900" b="1" i="0" u="none" strike="noStrike" kern="1200" cap="none" spc="0" normalizeH="0" baseline="0" noProof="0" dirty="0">
                <a:ln>
                  <a:noFill/>
                </a:ln>
                <a:solidFill>
                  <a:prstClr val="black"/>
                </a:solidFill>
                <a:effectLst/>
                <a:uLnTx/>
                <a:uFillTx/>
                <a:latin typeface="Barlow"/>
                <a:ea typeface="+mn-ea"/>
                <a:cs typeface="+mn-cs"/>
              </a:rPr>
              <a:t>Base: 15,206</a:t>
            </a:r>
            <a:r>
              <a:rPr lang="en-GB" sz="900" b="1" dirty="0">
                <a:solidFill>
                  <a:prstClr val="black"/>
                </a:solidFill>
                <a:latin typeface="Barlow"/>
              </a:rPr>
              <a:t> </a:t>
            </a:r>
            <a:r>
              <a:rPr kumimoji="0" lang="en-GB" sz="900" b="0" i="0" u="none" strike="noStrike" kern="1200" cap="none" spc="0" normalizeH="0" baseline="0" noProof="0" dirty="0">
                <a:ln>
                  <a:noFill/>
                </a:ln>
                <a:solidFill>
                  <a:prstClr val="black"/>
                </a:solidFill>
                <a:effectLst/>
                <a:uLnTx/>
                <a:uFillTx/>
                <a:latin typeface="Barlow"/>
                <a:ea typeface="+mn-ea"/>
                <a:cs typeface="+mn-cs"/>
              </a:rPr>
              <a:t>Online British adults aged 18+ who voted in the 2024 General Election, including 2024 Conservative (3,169), Labour (5,936), Lib Dem (2,297), SNP (650), Green Party (1,046) and Reform UK (1,524) voters, </a:t>
            </a:r>
            <a:r>
              <a:rPr lang="en-GB" sz="900" dirty="0">
                <a:solidFill>
                  <a:prstClr val="black"/>
                </a:solidFill>
                <a:latin typeface="Barlow"/>
              </a:rPr>
              <a:t>5-8 </a:t>
            </a:r>
            <a:r>
              <a:rPr kumimoji="0" lang="en-GB" sz="900" b="0" i="0" u="none" strike="noStrike" kern="1200" cap="none" spc="0" normalizeH="0" baseline="0" noProof="0" dirty="0">
                <a:ln>
                  <a:noFill/>
                </a:ln>
                <a:solidFill>
                  <a:prstClr val="black"/>
                </a:solidFill>
                <a:effectLst/>
                <a:uLnTx/>
                <a:uFillTx/>
                <a:latin typeface="Barlow"/>
                <a:ea typeface="+mn-ea"/>
                <a:cs typeface="+mn-cs"/>
              </a:rPr>
              <a:t>July 2024,</a:t>
            </a:r>
            <a:endParaRPr kumimoji="0" lang="en-GB" sz="900" b="0" i="0" u="none" strike="noStrike" kern="1200" cap="none" spc="0" normalizeH="0" baseline="0" noProof="0" dirty="0">
              <a:ln>
                <a:noFill/>
              </a:ln>
              <a:solidFill>
                <a:srgbClr val="000000"/>
              </a:solidFill>
              <a:effectLst/>
              <a:uLnTx/>
              <a:uFillTx/>
              <a:latin typeface="Barlow"/>
              <a:ea typeface="+mn-ea"/>
              <a:cs typeface="+mn-cs"/>
            </a:endParaRPr>
          </a:p>
        </p:txBody>
      </p:sp>
    </p:spTree>
    <p:extLst>
      <p:ext uri="{BB962C8B-B14F-4D97-AF65-F5344CB8AC3E}">
        <p14:creationId xmlns:p14="http://schemas.microsoft.com/office/powerpoint/2010/main" val="506854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descr="Header">
            <a:extLst>
              <a:ext uri="{FF2B5EF4-FFF2-40B4-BE49-F238E27FC236}">
                <a16:creationId xmlns:a16="http://schemas.microsoft.com/office/drawing/2014/main" id="{F0D37975-80DC-4835-94C7-F4B19234C4E2}"/>
              </a:ext>
            </a:extLst>
          </p:cNvPr>
          <p:cNvSpPr>
            <a:spLocks noGrp="1"/>
          </p:cNvSpPr>
          <p:nvPr>
            <p:ph type="title"/>
          </p:nvPr>
        </p:nvSpPr>
        <p:spPr/>
        <p:txBody>
          <a:bodyPr/>
          <a:lstStyle/>
          <a:p>
            <a:r>
              <a:rPr lang="en-GB" dirty="0"/>
              <a:t>A larger number of refusals than usual likely contributed to us understating the Conservative share</a:t>
            </a:r>
          </a:p>
        </p:txBody>
      </p:sp>
      <p:sp>
        <p:nvSpPr>
          <p:cNvPr id="3" name="TextBox 2">
            <a:extLst>
              <a:ext uri="{FF2B5EF4-FFF2-40B4-BE49-F238E27FC236}">
                <a16:creationId xmlns:a16="http://schemas.microsoft.com/office/drawing/2014/main" id="{A4C04FE5-EECA-7A58-3ACC-E08B03CFCA02}"/>
              </a:ext>
            </a:extLst>
          </p:cNvPr>
          <p:cNvSpPr txBox="1"/>
          <p:nvPr/>
        </p:nvSpPr>
        <p:spPr>
          <a:xfrm>
            <a:off x="450000" y="1980527"/>
            <a:ext cx="5645999" cy="3784498"/>
          </a:xfrm>
          <a:prstGeom prst="rect">
            <a:avLst/>
          </a:prstGeom>
          <a:noFill/>
        </p:spPr>
        <p:txBody>
          <a:bodyPr wrap="square" lIns="0" tIns="0" rIns="0" bIns="0" rtlCol="0">
            <a:spAutoFit/>
          </a:bodyPr>
          <a:lstStyle/>
          <a:p>
            <a:pPr marL="171450" indent="-171450" algn="l">
              <a:lnSpc>
                <a:spcPct val="115000"/>
              </a:lnSpc>
              <a:spcBef>
                <a:spcPts val="400"/>
              </a:spcBef>
              <a:spcAft>
                <a:spcPts val="600"/>
              </a:spcAft>
              <a:buSzPct val="100000"/>
              <a:buFont typeface="Arial" panose="020B0604020202020204" pitchFamily="34" charset="0"/>
              <a:buChar char="•"/>
            </a:pPr>
            <a:r>
              <a:rPr lang="en-GB" sz="2400" b="1" dirty="0">
                <a:solidFill>
                  <a:srgbClr val="222D96"/>
                </a:solidFill>
              </a:rPr>
              <a:t>11% </a:t>
            </a:r>
            <a:r>
              <a:rPr lang="en-GB" dirty="0"/>
              <a:t>of likely voters refused to say who they would vote for – </a:t>
            </a:r>
            <a:r>
              <a:rPr lang="en-GB" sz="2000" b="1" u="sng" dirty="0">
                <a:solidFill>
                  <a:srgbClr val="222D96"/>
                </a:solidFill>
              </a:rPr>
              <a:t>was 4% in 2019</a:t>
            </a:r>
            <a:endParaRPr lang="en-GB" dirty="0"/>
          </a:p>
          <a:p>
            <a:pPr marL="171450" indent="-171450" algn="l">
              <a:lnSpc>
                <a:spcPct val="115000"/>
              </a:lnSpc>
              <a:spcBef>
                <a:spcPts val="400"/>
              </a:spcBef>
              <a:spcAft>
                <a:spcPts val="600"/>
              </a:spcAft>
              <a:buSzPct val="100000"/>
              <a:buFont typeface="Arial" panose="020B0604020202020204" pitchFamily="34" charset="0"/>
              <a:buChar char="•"/>
            </a:pPr>
            <a:r>
              <a:rPr lang="en-GB" sz="2400" b="1" dirty="0">
                <a:solidFill>
                  <a:srgbClr val="222D96"/>
                </a:solidFill>
              </a:rPr>
              <a:t>18% </a:t>
            </a:r>
            <a:r>
              <a:rPr lang="en-GB" dirty="0"/>
              <a:t>of 65+s refused as did </a:t>
            </a:r>
            <a:r>
              <a:rPr lang="en-GB" sz="2400" b="1" dirty="0">
                <a:solidFill>
                  <a:srgbClr val="222D96"/>
                </a:solidFill>
              </a:rPr>
              <a:t>18% </a:t>
            </a:r>
            <a:r>
              <a:rPr lang="en-GB" dirty="0"/>
              <a:t>of those with no qualifications.</a:t>
            </a:r>
          </a:p>
          <a:p>
            <a:pPr marL="171450" indent="-171450" algn="l">
              <a:lnSpc>
                <a:spcPct val="115000"/>
              </a:lnSpc>
              <a:spcBef>
                <a:spcPts val="400"/>
              </a:spcBef>
              <a:spcAft>
                <a:spcPts val="600"/>
              </a:spcAft>
              <a:buSzPct val="100000"/>
              <a:buFont typeface="Arial" panose="020B0604020202020204" pitchFamily="34" charset="0"/>
              <a:buChar char="•"/>
            </a:pPr>
            <a:r>
              <a:rPr lang="en-GB" dirty="0"/>
              <a:t>Some form of reallocation of refusals would have helped us be more accurate but we decided not to make a last-minute change to a method that had been successful in 2019.</a:t>
            </a:r>
          </a:p>
          <a:p>
            <a:pPr marL="171450" indent="-171450" algn="l">
              <a:lnSpc>
                <a:spcPct val="115000"/>
              </a:lnSpc>
              <a:spcBef>
                <a:spcPts val="400"/>
              </a:spcBef>
              <a:spcAft>
                <a:spcPts val="600"/>
              </a:spcAft>
              <a:buSzPct val="100000"/>
              <a:buFont typeface="Arial" panose="020B0604020202020204" pitchFamily="34" charset="0"/>
              <a:buChar char="•"/>
            </a:pPr>
            <a:r>
              <a:rPr lang="en-GB" b="1" dirty="0"/>
              <a:t>Clear learning here is to watch refusals – especially where they skew in a certain direction</a:t>
            </a:r>
            <a:r>
              <a:rPr lang="en-GB" dirty="0"/>
              <a:t>.</a:t>
            </a:r>
          </a:p>
        </p:txBody>
      </p:sp>
      <p:graphicFrame>
        <p:nvGraphicFramePr>
          <p:cNvPr id="9" name="Chart 8">
            <a:extLst>
              <a:ext uri="{FF2B5EF4-FFF2-40B4-BE49-F238E27FC236}">
                <a16:creationId xmlns:a16="http://schemas.microsoft.com/office/drawing/2014/main" id="{B5438C3E-2BC1-BBA7-BFE5-684406462F8A}"/>
              </a:ext>
            </a:extLst>
          </p:cNvPr>
          <p:cNvGraphicFramePr/>
          <p:nvPr>
            <p:extLst>
              <p:ext uri="{D42A27DB-BD31-4B8C-83A1-F6EECF244321}">
                <p14:modId xmlns:p14="http://schemas.microsoft.com/office/powerpoint/2010/main" val="3225323179"/>
              </p:ext>
            </p:extLst>
          </p:nvPr>
        </p:nvGraphicFramePr>
        <p:xfrm>
          <a:off x="6337300" y="1875685"/>
          <a:ext cx="5404700" cy="454473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42DF355-4F34-31F6-718B-4B55A9D3BA3F}"/>
              </a:ext>
            </a:extLst>
          </p:cNvPr>
          <p:cNvSpPr txBox="1"/>
          <p:nvPr/>
        </p:nvSpPr>
        <p:spPr>
          <a:xfrm>
            <a:off x="7404100" y="1718876"/>
            <a:ext cx="3505200" cy="190052"/>
          </a:xfrm>
          <a:prstGeom prst="rect">
            <a:avLst/>
          </a:prstGeom>
          <a:noFill/>
        </p:spPr>
        <p:txBody>
          <a:bodyPr wrap="square" lIns="0" tIns="0" rIns="0" bIns="0" rtlCol="0">
            <a:spAutoFit/>
          </a:bodyPr>
          <a:lstStyle/>
          <a:p>
            <a:pPr algn="l">
              <a:lnSpc>
                <a:spcPct val="115000"/>
              </a:lnSpc>
              <a:spcBef>
                <a:spcPts val="400"/>
              </a:spcBef>
              <a:spcAft>
                <a:spcPts val="400"/>
              </a:spcAft>
              <a:buSzPct val="100000"/>
            </a:pPr>
            <a:r>
              <a:rPr lang="en-GB" sz="1200" dirty="0"/>
              <a:t>% refusals in Ipsos prediction poll</a:t>
            </a:r>
          </a:p>
        </p:txBody>
      </p:sp>
    </p:spTree>
    <p:extLst>
      <p:ext uri="{BB962C8B-B14F-4D97-AF65-F5344CB8AC3E}">
        <p14:creationId xmlns:p14="http://schemas.microsoft.com/office/powerpoint/2010/main" val="1597068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EFCA-BAED-B873-335B-D81488298612}"/>
            </a:ext>
          </a:extLst>
        </p:cNvPr>
        <p:cNvGrpSpPr/>
        <p:nvPr/>
      </p:nvGrpSpPr>
      <p:grpSpPr>
        <a:xfrm>
          <a:off x="0" y="0"/>
          <a:ext cx="0" cy="0"/>
          <a:chOff x="0" y="0"/>
          <a:chExt cx="0" cy="0"/>
        </a:xfrm>
      </p:grpSpPr>
      <p:sp>
        <p:nvSpPr>
          <p:cNvPr id="8" name="Title" descr="Header">
            <a:extLst>
              <a:ext uri="{FF2B5EF4-FFF2-40B4-BE49-F238E27FC236}">
                <a16:creationId xmlns:a16="http://schemas.microsoft.com/office/drawing/2014/main" id="{6A56159A-556C-AA75-F9F4-58D9BC2E4377}"/>
              </a:ext>
            </a:extLst>
          </p:cNvPr>
          <p:cNvSpPr>
            <a:spLocks noGrp="1"/>
          </p:cNvSpPr>
          <p:nvPr>
            <p:ph type="title"/>
          </p:nvPr>
        </p:nvSpPr>
        <p:spPr/>
        <p:txBody>
          <a:bodyPr/>
          <a:lstStyle/>
          <a:p>
            <a:r>
              <a:rPr lang="en-GB" dirty="0"/>
              <a:t>If we take our prediction poll and adjust vote shares among those aged 65+ to be ‘correct’ this fixes most of our issues </a:t>
            </a:r>
          </a:p>
        </p:txBody>
      </p:sp>
      <p:graphicFrame>
        <p:nvGraphicFramePr>
          <p:cNvPr id="5" name="Table 4">
            <a:extLst>
              <a:ext uri="{FF2B5EF4-FFF2-40B4-BE49-F238E27FC236}">
                <a16:creationId xmlns:a16="http://schemas.microsoft.com/office/drawing/2014/main" id="{3B55A88F-2544-C4DF-A1FD-3FDCF9C8526F}"/>
              </a:ext>
            </a:extLst>
          </p:cNvPr>
          <p:cNvGraphicFramePr>
            <a:graphicFrameLocks noGrp="1"/>
          </p:cNvGraphicFramePr>
          <p:nvPr>
            <p:extLst>
              <p:ext uri="{D42A27DB-BD31-4B8C-83A1-F6EECF244321}">
                <p14:modId xmlns:p14="http://schemas.microsoft.com/office/powerpoint/2010/main" val="2758218601"/>
              </p:ext>
            </p:extLst>
          </p:nvPr>
        </p:nvGraphicFramePr>
        <p:xfrm>
          <a:off x="5424616" y="1956413"/>
          <a:ext cx="6324472" cy="3460873"/>
        </p:xfrm>
        <a:graphic>
          <a:graphicData uri="http://schemas.openxmlformats.org/drawingml/2006/table">
            <a:tbl>
              <a:tblPr firstRow="1" firstCol="1" bandRow="1">
                <a:tableStyleId>{5C22544A-7EE6-4342-B048-85BDC9FD1C3A}</a:tableStyleId>
              </a:tblPr>
              <a:tblGrid>
                <a:gridCol w="1390534">
                  <a:extLst>
                    <a:ext uri="{9D8B030D-6E8A-4147-A177-3AD203B41FA5}">
                      <a16:colId xmlns:a16="http://schemas.microsoft.com/office/drawing/2014/main" val="2657881769"/>
                    </a:ext>
                  </a:extLst>
                </a:gridCol>
                <a:gridCol w="1390534">
                  <a:extLst>
                    <a:ext uri="{9D8B030D-6E8A-4147-A177-3AD203B41FA5}">
                      <a16:colId xmlns:a16="http://schemas.microsoft.com/office/drawing/2014/main" val="1939932944"/>
                    </a:ext>
                  </a:extLst>
                </a:gridCol>
                <a:gridCol w="272125">
                  <a:extLst>
                    <a:ext uri="{9D8B030D-6E8A-4147-A177-3AD203B41FA5}">
                      <a16:colId xmlns:a16="http://schemas.microsoft.com/office/drawing/2014/main" val="2146489510"/>
                    </a:ext>
                  </a:extLst>
                </a:gridCol>
                <a:gridCol w="1628371">
                  <a:extLst>
                    <a:ext uri="{9D8B030D-6E8A-4147-A177-3AD203B41FA5}">
                      <a16:colId xmlns:a16="http://schemas.microsoft.com/office/drawing/2014/main" val="263828724"/>
                    </a:ext>
                  </a:extLst>
                </a:gridCol>
                <a:gridCol w="245555">
                  <a:extLst>
                    <a:ext uri="{9D8B030D-6E8A-4147-A177-3AD203B41FA5}">
                      <a16:colId xmlns:a16="http://schemas.microsoft.com/office/drawing/2014/main" val="2667960544"/>
                    </a:ext>
                  </a:extLst>
                </a:gridCol>
                <a:gridCol w="1397353">
                  <a:extLst>
                    <a:ext uri="{9D8B030D-6E8A-4147-A177-3AD203B41FA5}">
                      <a16:colId xmlns:a16="http://schemas.microsoft.com/office/drawing/2014/main" val="2194828191"/>
                    </a:ext>
                  </a:extLst>
                </a:gridCol>
              </a:tblGrid>
              <a:tr h="776297">
                <a:tc>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200" dirty="0">
                          <a:effectLst/>
                          <a:latin typeface="Aptos" panose="020B0004020202020204" pitchFamily="34" charset="0"/>
                          <a:ea typeface="Aptos" panose="020B0004020202020204" pitchFamily="34" charset="0"/>
                          <a:cs typeface="Aptos" panose="020B0004020202020204" pitchFamily="34" charset="0"/>
                        </a:rPr>
                        <a:t>Prediction poll</a:t>
                      </a:r>
                    </a:p>
                  </a:txBody>
                  <a:tcPr marL="68580" marR="68580" marT="0" marB="0" anchor="ctr"/>
                </a:tc>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Aptos" panose="020B0004020202020204" pitchFamily="34" charset="0"/>
                        </a:rPr>
                        <a:t>Reweighted 65+</a:t>
                      </a:r>
                    </a:p>
                  </a:txBody>
                  <a:tcPr marL="68580" marR="68580" marT="0" marB="0" anchor="ctr"/>
                </a:tc>
                <a:tc rowSpan="9">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200" dirty="0">
                          <a:effectLst/>
                          <a:latin typeface="Aptos" panose="020B0004020202020204" pitchFamily="34" charset="0"/>
                          <a:ea typeface="Aptos" panose="020B0004020202020204" pitchFamily="34" charset="0"/>
                          <a:cs typeface="Aptos" panose="020B0004020202020204" pitchFamily="34" charset="0"/>
                        </a:rPr>
                        <a:t>Result </a:t>
                      </a:r>
                    </a:p>
                  </a:txBody>
                  <a:tcPr marL="68580" marR="68580" marT="0" marB="0" anchor="ctr"/>
                </a:tc>
                <a:extLst>
                  <a:ext uri="{0D108BD9-81ED-4DB2-BD59-A6C34878D82A}">
                    <a16:rowId xmlns:a16="http://schemas.microsoft.com/office/drawing/2014/main" val="2338526652"/>
                  </a:ext>
                </a:extLst>
              </a:tr>
              <a:tr h="335572">
                <a:tc>
                  <a:txBody>
                    <a:bodyPr/>
                    <a:lstStyle/>
                    <a:p>
                      <a:pPr algn="ctr"/>
                      <a:r>
                        <a:rPr lang="en-GB" sz="1400" dirty="0">
                          <a:effectLst/>
                        </a:rPr>
                        <a:t>Con</a:t>
                      </a: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19%</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b="1" dirty="0">
                          <a:effectLst/>
                          <a:latin typeface="Aptos" panose="020B0004020202020204" pitchFamily="34" charset="0"/>
                          <a:ea typeface="Aptos" panose="020B0004020202020204" pitchFamily="34" charset="0"/>
                          <a:cs typeface="Aptos" panose="020B0004020202020204" pitchFamily="34" charset="0"/>
                        </a:rPr>
                        <a:t>22%</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24%</a:t>
                      </a:r>
                    </a:p>
                  </a:txBody>
                  <a:tcPr marL="68580" marR="68580" marT="0" marB="0" anchor="ctr"/>
                </a:tc>
                <a:extLst>
                  <a:ext uri="{0D108BD9-81ED-4DB2-BD59-A6C34878D82A}">
                    <a16:rowId xmlns:a16="http://schemas.microsoft.com/office/drawing/2014/main" val="4255563846"/>
                  </a:ext>
                </a:extLst>
              </a:tr>
              <a:tr h="335572">
                <a:tc>
                  <a:txBody>
                    <a:bodyPr/>
                    <a:lstStyle/>
                    <a:p>
                      <a:pPr algn="ctr"/>
                      <a:r>
                        <a:rPr lang="en-GB" sz="1400">
                          <a:effectLst/>
                        </a:rPr>
                        <a:t>Lab</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37%</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b="1" dirty="0">
                          <a:effectLst/>
                          <a:latin typeface="Aptos" panose="020B0004020202020204" pitchFamily="34" charset="0"/>
                          <a:ea typeface="Aptos" panose="020B0004020202020204" pitchFamily="34" charset="0"/>
                          <a:cs typeface="Aptos" panose="020B0004020202020204" pitchFamily="34" charset="0"/>
                        </a:rPr>
                        <a:t>35%</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35%</a:t>
                      </a:r>
                    </a:p>
                  </a:txBody>
                  <a:tcPr marL="68580" marR="68580" marT="0" marB="0" anchor="ctr"/>
                </a:tc>
                <a:extLst>
                  <a:ext uri="{0D108BD9-81ED-4DB2-BD59-A6C34878D82A}">
                    <a16:rowId xmlns:a16="http://schemas.microsoft.com/office/drawing/2014/main" val="3870134145"/>
                  </a:ext>
                </a:extLst>
              </a:tr>
              <a:tr h="335572">
                <a:tc>
                  <a:txBody>
                    <a:bodyPr/>
                    <a:lstStyle/>
                    <a:p>
                      <a:pPr algn="ctr"/>
                      <a:r>
                        <a:rPr lang="en-GB" sz="1400">
                          <a:effectLst/>
                        </a:rPr>
                        <a:t>Lib Dem</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11%</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b="1" dirty="0">
                          <a:effectLst/>
                          <a:latin typeface="Aptos" panose="020B0004020202020204" pitchFamily="34" charset="0"/>
                          <a:ea typeface="Aptos" panose="020B0004020202020204" pitchFamily="34" charset="0"/>
                          <a:cs typeface="Aptos" panose="020B0004020202020204" pitchFamily="34" charset="0"/>
                        </a:rPr>
                        <a:t>11%</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13%</a:t>
                      </a:r>
                    </a:p>
                  </a:txBody>
                  <a:tcPr marL="68580" marR="68580" marT="0" marB="0" anchor="ctr"/>
                </a:tc>
                <a:extLst>
                  <a:ext uri="{0D108BD9-81ED-4DB2-BD59-A6C34878D82A}">
                    <a16:rowId xmlns:a16="http://schemas.microsoft.com/office/drawing/2014/main" val="3472582831"/>
                  </a:ext>
                </a:extLst>
              </a:tr>
              <a:tr h="335572">
                <a:tc>
                  <a:txBody>
                    <a:bodyPr/>
                    <a:lstStyle/>
                    <a:p>
                      <a:pPr algn="ctr"/>
                      <a:r>
                        <a:rPr lang="en-GB" sz="1400">
                          <a:effectLst/>
                        </a:rPr>
                        <a:t>SNP</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6%</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b="1" dirty="0">
                          <a:effectLst/>
                          <a:latin typeface="Aptos" panose="020B0004020202020204" pitchFamily="34" charset="0"/>
                          <a:ea typeface="Aptos" panose="020B0004020202020204" pitchFamily="34" charset="0"/>
                          <a:cs typeface="Aptos" panose="020B0004020202020204" pitchFamily="34" charset="0"/>
                        </a:rPr>
                        <a:t>6%</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a:t>
                      </a:r>
                    </a:p>
                  </a:txBody>
                  <a:tcPr marL="68580" marR="68580" marT="0" marB="0" anchor="ctr"/>
                </a:tc>
                <a:extLst>
                  <a:ext uri="{0D108BD9-81ED-4DB2-BD59-A6C34878D82A}">
                    <a16:rowId xmlns:a16="http://schemas.microsoft.com/office/drawing/2014/main" val="3803320615"/>
                  </a:ext>
                </a:extLst>
              </a:tr>
              <a:tr h="335572">
                <a:tc>
                  <a:txBody>
                    <a:bodyPr/>
                    <a:lstStyle/>
                    <a:p>
                      <a:pPr algn="ctr"/>
                      <a:r>
                        <a:rPr lang="en-GB" sz="1400">
                          <a:effectLst/>
                        </a:rPr>
                        <a:t>Plaid</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b="1" dirty="0">
                          <a:effectLst/>
                          <a:latin typeface="Aptos" panose="020B0004020202020204" pitchFamily="34" charset="0"/>
                          <a:ea typeface="Aptos" panose="020B0004020202020204" pitchFamily="34" charset="0"/>
                          <a:cs typeface="Aptos" panose="020B0004020202020204" pitchFamily="34" charset="0"/>
                        </a:rPr>
                        <a:t>1%</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a:t>
                      </a:r>
                    </a:p>
                  </a:txBody>
                  <a:tcPr marL="68580" marR="68580" marT="0" marB="0" anchor="ctr"/>
                </a:tc>
                <a:extLst>
                  <a:ext uri="{0D108BD9-81ED-4DB2-BD59-A6C34878D82A}">
                    <a16:rowId xmlns:a16="http://schemas.microsoft.com/office/drawing/2014/main" val="3540610292"/>
                  </a:ext>
                </a:extLst>
              </a:tr>
              <a:tr h="335572">
                <a:tc>
                  <a:txBody>
                    <a:bodyPr/>
                    <a:lstStyle/>
                    <a:p>
                      <a:pPr algn="ctr"/>
                      <a:r>
                        <a:rPr lang="en-GB" sz="1400">
                          <a:effectLst/>
                        </a:rPr>
                        <a:t>Green</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9%</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b="1" dirty="0">
                          <a:effectLst/>
                          <a:latin typeface="Aptos" panose="020B0004020202020204" pitchFamily="34" charset="0"/>
                          <a:ea typeface="Aptos" panose="020B0004020202020204" pitchFamily="34" charset="0"/>
                          <a:cs typeface="Aptos" panose="020B0004020202020204" pitchFamily="34" charset="0"/>
                        </a:rPr>
                        <a:t>8%</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7%</a:t>
                      </a:r>
                    </a:p>
                  </a:txBody>
                  <a:tcPr marL="68580" marR="68580" marT="0" marB="0" anchor="ctr"/>
                </a:tc>
                <a:extLst>
                  <a:ext uri="{0D108BD9-81ED-4DB2-BD59-A6C34878D82A}">
                    <a16:rowId xmlns:a16="http://schemas.microsoft.com/office/drawing/2014/main" val="1250328558"/>
                  </a:ext>
                </a:extLst>
              </a:tr>
              <a:tr h="335572">
                <a:tc>
                  <a:txBody>
                    <a:bodyPr/>
                    <a:lstStyle/>
                    <a:p>
                      <a:pPr algn="ctr"/>
                      <a:r>
                        <a:rPr lang="en-GB" sz="1400">
                          <a:effectLst/>
                        </a:rPr>
                        <a:t>Reform</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15%</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b="1" dirty="0">
                          <a:effectLst/>
                          <a:latin typeface="Aptos" panose="020B0004020202020204" pitchFamily="34" charset="0"/>
                          <a:ea typeface="Aptos" panose="020B0004020202020204" pitchFamily="34" charset="0"/>
                          <a:cs typeface="Aptos" panose="020B0004020202020204" pitchFamily="34" charset="0"/>
                        </a:rPr>
                        <a:t>15%</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15%</a:t>
                      </a:r>
                    </a:p>
                  </a:txBody>
                  <a:tcPr marL="68580" marR="68580" marT="0" marB="0" anchor="ctr"/>
                </a:tc>
                <a:extLst>
                  <a:ext uri="{0D108BD9-81ED-4DB2-BD59-A6C34878D82A}">
                    <a16:rowId xmlns:a16="http://schemas.microsoft.com/office/drawing/2014/main" val="2048498264"/>
                  </a:ext>
                </a:extLst>
              </a:tr>
              <a:tr h="335572">
                <a:tc>
                  <a:txBody>
                    <a:bodyPr/>
                    <a:lstStyle/>
                    <a:p>
                      <a:pPr algn="ctr"/>
                      <a:r>
                        <a:rPr lang="en-GB" sz="1400">
                          <a:effectLst/>
                        </a:rPr>
                        <a:t>Other</a:t>
                      </a:r>
                      <a:endParaRPr lang="en-GB" sz="14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accent1"/>
                    </a:solidFill>
                  </a:tcPr>
                </a:tc>
                <a:tc>
                  <a:txBody>
                    <a:bodyPr/>
                    <a:lstStyle/>
                    <a:p>
                      <a:pPr algn="ctr"/>
                      <a:r>
                        <a:rPr lang="en-GB" sz="1600" b="1" dirty="0">
                          <a:effectLst/>
                          <a:latin typeface="Aptos" panose="020B0004020202020204" pitchFamily="34" charset="0"/>
                          <a:ea typeface="Aptos" panose="020B0004020202020204" pitchFamily="34" charset="0"/>
                          <a:cs typeface="Aptos" panose="020B0004020202020204" pitchFamily="34" charset="0"/>
                        </a:rPr>
                        <a:t>3%</a:t>
                      </a:r>
                    </a:p>
                  </a:txBody>
                  <a:tcPr marL="68580" marR="68580" marT="0" marB="0" anchor="ctr"/>
                </a:tc>
                <a:tc vMerge="1">
                  <a:txBody>
                    <a:bodyPr/>
                    <a:lstStyle/>
                    <a:p>
                      <a:pPr algn="ctr"/>
                      <a:endParaRPr lang="en-GB" sz="1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solidFill>
                      <a:schemeClr val="bg2"/>
                    </a:solidFill>
                  </a:tcPr>
                </a:tc>
                <a:tc>
                  <a:txBody>
                    <a:bodyPr/>
                    <a:lstStyle/>
                    <a:p>
                      <a:pPr algn="ctr"/>
                      <a:r>
                        <a:rPr lang="en-GB" sz="1600" dirty="0">
                          <a:effectLst/>
                          <a:latin typeface="Aptos" panose="020B0004020202020204" pitchFamily="34" charset="0"/>
                          <a:ea typeface="Aptos" panose="020B0004020202020204" pitchFamily="34" charset="0"/>
                          <a:cs typeface="Aptos" panose="020B0004020202020204" pitchFamily="34" charset="0"/>
                        </a:rPr>
                        <a:t>3%</a:t>
                      </a:r>
                    </a:p>
                  </a:txBody>
                  <a:tcPr marL="68580" marR="68580" marT="0" marB="0" anchor="ctr"/>
                </a:tc>
                <a:extLst>
                  <a:ext uri="{0D108BD9-81ED-4DB2-BD59-A6C34878D82A}">
                    <a16:rowId xmlns:a16="http://schemas.microsoft.com/office/drawing/2014/main" val="2214428494"/>
                  </a:ext>
                </a:extLst>
              </a:tr>
            </a:tbl>
          </a:graphicData>
        </a:graphic>
      </p:graphicFrame>
      <p:sp>
        <p:nvSpPr>
          <p:cNvPr id="2" name="TextBox 1">
            <a:extLst>
              <a:ext uri="{FF2B5EF4-FFF2-40B4-BE49-F238E27FC236}">
                <a16:creationId xmlns:a16="http://schemas.microsoft.com/office/drawing/2014/main" id="{2509CFDB-565D-5F45-CDD0-A082FA30F8A8}"/>
              </a:ext>
            </a:extLst>
          </p:cNvPr>
          <p:cNvSpPr txBox="1"/>
          <p:nvPr/>
        </p:nvSpPr>
        <p:spPr>
          <a:xfrm>
            <a:off x="442910" y="1854201"/>
            <a:ext cx="4560889" cy="4836580"/>
          </a:xfrm>
          <a:prstGeom prst="rect">
            <a:avLst/>
          </a:prstGeom>
          <a:noFill/>
        </p:spPr>
        <p:txBody>
          <a:bodyPr wrap="square" lIns="0" tIns="0" rIns="0" bIns="0" rtlCol="0">
            <a:spAutoFit/>
          </a:bodyPr>
          <a:lstStyle/>
          <a:p>
            <a:pPr marL="285750" indent="-285750" algn="l">
              <a:lnSpc>
                <a:spcPct val="115000"/>
              </a:lnSpc>
              <a:spcBef>
                <a:spcPts val="400"/>
              </a:spcBef>
              <a:spcAft>
                <a:spcPts val="400"/>
              </a:spcAft>
              <a:buSzPct val="100000"/>
              <a:buFont typeface="Arial" panose="020B0604020202020204" pitchFamily="34" charset="0"/>
              <a:buChar char="•"/>
            </a:pPr>
            <a:r>
              <a:rPr lang="en-GB" dirty="0"/>
              <a:t>Comparing our prediction poll to our post hoc ‘How Britain voted’ survey* shows that the cohort aged 65+ was a key miss</a:t>
            </a:r>
          </a:p>
          <a:p>
            <a:pPr marL="285750" indent="-285750" algn="l">
              <a:lnSpc>
                <a:spcPct val="115000"/>
              </a:lnSpc>
              <a:spcBef>
                <a:spcPts val="400"/>
              </a:spcBef>
              <a:spcAft>
                <a:spcPts val="400"/>
              </a:spcAft>
              <a:buSzPct val="100000"/>
              <a:buFont typeface="Arial" panose="020B0604020202020204" pitchFamily="34" charset="0"/>
              <a:buChar char="•"/>
            </a:pPr>
            <a:r>
              <a:rPr lang="en-GB" dirty="0"/>
              <a:t>We took our prediction poll and adjusted the vote shares for each party for the over 65 cohort so that they matched our ‘How Britain voted’ post hoc poll.</a:t>
            </a:r>
          </a:p>
          <a:p>
            <a:pPr marL="285750" indent="-285750" algn="l">
              <a:lnSpc>
                <a:spcPct val="115000"/>
              </a:lnSpc>
              <a:spcBef>
                <a:spcPts val="400"/>
              </a:spcBef>
              <a:spcAft>
                <a:spcPts val="400"/>
              </a:spcAft>
              <a:buSzPct val="100000"/>
              <a:buFont typeface="Arial" panose="020B0604020202020204" pitchFamily="34" charset="0"/>
              <a:buChar char="•"/>
            </a:pPr>
            <a:r>
              <a:rPr lang="en-GB" dirty="0"/>
              <a:t>This exercise got us much closer to the final result. Although we would still have understated the Conservatives by 2 points.</a:t>
            </a:r>
          </a:p>
          <a:p>
            <a:pPr marL="285750" indent="-285750" algn="l">
              <a:lnSpc>
                <a:spcPct val="115000"/>
              </a:lnSpc>
              <a:spcBef>
                <a:spcPts val="400"/>
              </a:spcBef>
              <a:spcAft>
                <a:spcPts val="400"/>
              </a:spcAft>
              <a:buSzPct val="100000"/>
              <a:buFont typeface="Arial" panose="020B0604020202020204" pitchFamily="34" charset="0"/>
              <a:buChar char="•"/>
            </a:pPr>
            <a:r>
              <a:rPr lang="en-GB" dirty="0"/>
              <a:t>This reinforces the sense that the 65+ cohort – where refusals were especially high – was a driving factor in our miss.</a:t>
            </a:r>
          </a:p>
          <a:p>
            <a:pPr marL="285750" indent="-285750" algn="l">
              <a:lnSpc>
                <a:spcPct val="115000"/>
              </a:lnSpc>
              <a:spcBef>
                <a:spcPts val="400"/>
              </a:spcBef>
              <a:spcAft>
                <a:spcPts val="400"/>
              </a:spcAft>
              <a:buSzPct val="100000"/>
              <a:buFont typeface="Arial" panose="020B0604020202020204" pitchFamily="34" charset="0"/>
              <a:buChar char="•"/>
            </a:pPr>
            <a:endParaRPr lang="en-GB" dirty="0"/>
          </a:p>
        </p:txBody>
      </p:sp>
      <p:sp>
        <p:nvSpPr>
          <p:cNvPr id="3" name="TextBox 2">
            <a:extLst>
              <a:ext uri="{FF2B5EF4-FFF2-40B4-BE49-F238E27FC236}">
                <a16:creationId xmlns:a16="http://schemas.microsoft.com/office/drawing/2014/main" id="{FFE2091F-36C1-0717-D4EC-68CF4AFD6736}"/>
              </a:ext>
            </a:extLst>
          </p:cNvPr>
          <p:cNvSpPr txBox="1"/>
          <p:nvPr/>
        </p:nvSpPr>
        <p:spPr>
          <a:xfrm>
            <a:off x="5424616" y="5515207"/>
            <a:ext cx="5104028" cy="1055482"/>
          </a:xfrm>
          <a:prstGeom prst="rect">
            <a:avLst/>
          </a:prstGeom>
          <a:noFill/>
        </p:spPr>
        <p:txBody>
          <a:bodyPr wrap="square" lIns="0" tIns="0" rIns="0" bIns="0" rtlCol="0">
            <a:spAutoFit/>
          </a:bodyPr>
          <a:lstStyle/>
          <a:p>
            <a:pPr>
              <a:lnSpc>
                <a:spcPct val="115000"/>
              </a:lnSpc>
              <a:spcBef>
                <a:spcPts val="400"/>
              </a:spcBef>
              <a:spcAft>
                <a:spcPts val="400"/>
              </a:spcAft>
              <a:buSzPct val="100000"/>
            </a:pPr>
            <a:r>
              <a:rPr lang="en-GB" sz="1100" dirty="0"/>
              <a:t>* After every General Election, Ipsos runs a large-scale post hoc survey, weighted regionally to the correct result, to show how different groups voted. The biggest gap with our prediction poll was with those aged 65+. How Britain Voted: 17,394 interviews were carried out with British adults aged 18+, between 5-8 July 2024</a:t>
            </a:r>
          </a:p>
          <a:p>
            <a:pPr algn="l">
              <a:lnSpc>
                <a:spcPct val="115000"/>
              </a:lnSpc>
              <a:spcBef>
                <a:spcPts val="400"/>
              </a:spcBef>
              <a:spcAft>
                <a:spcPts val="400"/>
              </a:spcAft>
              <a:buSzPct val="100000"/>
            </a:pPr>
            <a:endParaRPr lang="en-GB" sz="1100" dirty="0"/>
          </a:p>
        </p:txBody>
      </p:sp>
    </p:spTree>
    <p:extLst>
      <p:ext uri="{BB962C8B-B14F-4D97-AF65-F5344CB8AC3E}">
        <p14:creationId xmlns:p14="http://schemas.microsoft.com/office/powerpoint/2010/main" val="853206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heme/theme1.xml><?xml version="1.0" encoding="utf-8"?>
<a:theme xmlns:a="http://schemas.openxmlformats.org/drawingml/2006/main" name="Theme1">
  <a:themeElements>
    <a:clrScheme name="IpsosOfficial2024">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7EBF0"/>
        </a:solidFill>
        <a:ln>
          <a:noFill/>
        </a:ln>
      </a:spPr>
      <a:bodyPr rtlCol="0" anchor="t"/>
      <a:lstStyle>
        <a:defPPr algn="l">
          <a:lnSpc>
            <a:spcPct val="115000"/>
          </a:lnSpc>
          <a:spcBef>
            <a:spcPts val="400"/>
          </a:spcBef>
          <a:spcAft>
            <a:spcPts val="400"/>
          </a:spcAft>
          <a:defRPr sz="12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5000"/>
          </a:lnSpc>
          <a:spcBef>
            <a:spcPts val="400"/>
          </a:spcBef>
          <a:spcAft>
            <a:spcPts val="400"/>
          </a:spcAft>
          <a:buSzPct val="100000"/>
          <a:defRPr sz="1200" dirty="0" smtClean="0"/>
        </a:defPPr>
      </a:lstStyle>
    </a:txDef>
  </a:objectDefaults>
  <a:extraClrSchemeLst/>
  <a:custClrLst>
    <a:custClr name="Green">
      <a:srgbClr val="2DB574"/>
    </a:custClr>
    <a:custClr name="Sky Blue">
      <a:srgbClr val="A5CEE3"/>
    </a:custClr>
    <a:custClr name="Lilac">
      <a:srgbClr val="E3D8F0"/>
    </a:custClr>
    <a:custClr name="Pastel Pink">
      <a:srgbClr val="FFE1EC"/>
    </a:custClr>
    <a:custClr name="Yellow Meringue">
      <a:srgbClr val="F3F0B9"/>
    </a:custClr>
    <a:custClr name="Delicate Turquoise">
      <a:srgbClr val="9FE5D8"/>
    </a:custClr>
    <a:custClr name=" -- ">
      <a:srgbClr val="FFFFFF"/>
    </a:custClr>
    <a:custClr name="Light Grey">
      <a:srgbClr val="E7EBF0"/>
    </a:custClr>
    <a:custClr name="Mid Grey">
      <a:srgbClr val="585858"/>
    </a:custClr>
  </a:custClrLst>
  <a:extLst>
    <a:ext uri="{05A4C25C-085E-4340-85A3-A5531E510DB2}">
      <thm15:themeFamily xmlns:thm15="http://schemas.microsoft.com/office/thememl/2012/main" name="Presentation8" id="{57548A5F-C6F3-40C1-9DBF-897F238064CF}" vid="{73C495CC-DFE9-4904-A17F-B19F8E4A67C3}"/>
    </a:ext>
  </a:extLst>
</a:theme>
</file>

<file path=ppt/theme/theme2.xml><?xml version="1.0" encoding="utf-8"?>
<a:theme xmlns:a="http://schemas.openxmlformats.org/drawingml/2006/main" name="3_Theme1">
  <a:themeElements>
    <a:clrScheme name="Ipsos_2024_v2">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7EBF0"/>
        </a:solidFill>
        <a:ln>
          <a:noFill/>
        </a:ln>
      </a:spPr>
      <a:bodyPr rtlCol="0" anchor="t"/>
      <a:lstStyle>
        <a:defPPr algn="l">
          <a:lnSpc>
            <a:spcPct val="115000"/>
          </a:lnSpc>
          <a:spcBef>
            <a:spcPts val="400"/>
          </a:spcBef>
          <a:spcAft>
            <a:spcPts val="400"/>
          </a:spcAft>
          <a:defRPr sz="12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5000"/>
          </a:lnSpc>
          <a:spcBef>
            <a:spcPts val="400"/>
          </a:spcBef>
          <a:spcAft>
            <a:spcPts val="400"/>
          </a:spcAft>
          <a:buSzPct val="100000"/>
          <a:defRPr sz="1200" dirty="0" smtClean="0"/>
        </a:defPPr>
      </a:lstStyle>
    </a:txDef>
  </a:objectDefaults>
  <a:extraClrSchemeLst/>
  <a:custClrLst>
    <a:custClr name="Green">
      <a:srgbClr val="2DB574"/>
    </a:custClr>
    <a:custClr name="Sky Blue">
      <a:srgbClr val="A5CEE3"/>
    </a:custClr>
    <a:custClr name="Lilac">
      <a:srgbClr val="E3D8F0"/>
    </a:custClr>
    <a:custClr name="Pastel Pink">
      <a:srgbClr val="FFE1EC"/>
    </a:custClr>
    <a:custClr name="Yellow Meringue">
      <a:srgbClr val="F3F0B9"/>
    </a:custClr>
    <a:custClr name="Delicate Turquoise">
      <a:srgbClr val="9FE5D8"/>
    </a:custClr>
    <a:custClr name=" -- ">
      <a:srgbClr val="FFFFFF"/>
    </a:custClr>
    <a:custClr name="Light Grey">
      <a:srgbClr val="E7EBF0"/>
    </a:custClr>
    <a:custClr name="Mid Grey">
      <a:srgbClr val="585858"/>
    </a:custClr>
  </a:custClrLst>
  <a:extLst>
    <a:ext uri="{05A4C25C-085E-4340-85A3-A5531E510DB2}">
      <thm15:themeFamily xmlns:thm15="http://schemas.microsoft.com/office/thememl/2012/main" name="Ipsos PPT template_general_EN.potx" id="{0639BD29-3AF9-4BC0-8934-64F89D6BEAAC}" vid="{4A1B49A9-9E31-486A-A386-84EBAA94633C}"/>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Barlow" panose="020F0502020204030204"/>
        <a:ea typeface=""/>
        <a:cs typeface=""/>
        <a:font script="Jpan" typeface="游ゴシック"/>
        <a:font script="Hang" typeface="맑은 고딕"/>
        <a:font script="Hans" typeface="等线"/>
        <a:font script="Hant" typeface="新細明體"/>
        <a:font script="Arab" typeface="Barlow"/>
        <a:font script="Hebr" typeface="Barlow"/>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Barlow" panose="020F0502020204030204"/>
        <a:ea typeface=""/>
        <a:cs typeface=""/>
        <a:font script="Jpan" typeface="游ゴシック"/>
        <a:font script="Hang" typeface="맑은 고딕"/>
        <a:font script="Hans" typeface="等线"/>
        <a:font script="Hant" typeface="新細明體"/>
        <a:font script="Arab" typeface="Barlow"/>
        <a:font script="Hebr" typeface="Barlow"/>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a:font script="Uigh" typeface="Microsoft Uighur"/>
        <a:font script="Geor" typeface="Sylfaen"/>
        <a:font script="Armn" typeface="Barlow"/>
        <a:font script="Bugi" typeface="Leelawadee UI"/>
        <a:font script="Bopo" typeface="Microsoft JhengHei"/>
        <a:font script="Java" typeface="Javanese Text"/>
        <a:font script="Lisu" typeface="Barlow"/>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D53D4CEF66B844AFDAC2928DB807E4" ma:contentTypeVersion="12" ma:contentTypeDescription="Create a new document." ma:contentTypeScope="" ma:versionID="58e54b566db633989dcdba1406f36d7e">
  <xsd:schema xmlns:xsd="http://www.w3.org/2001/XMLSchema" xmlns:xs="http://www.w3.org/2001/XMLSchema" xmlns:p="http://schemas.microsoft.com/office/2006/metadata/properties" xmlns:ns2="10c470b6-6943-4b25-8840-1f9dda3bdcb8" xmlns:ns3="44624973-eda7-4d1d-840c-1d76c87d6b4a" targetNamespace="http://schemas.microsoft.com/office/2006/metadata/properties" ma:root="true" ma:fieldsID="c680aaf79b7fb4e0414865a92fd30b82" ns2:_="" ns3:_="">
    <xsd:import namespace="10c470b6-6943-4b25-8840-1f9dda3bdcb8"/>
    <xsd:import namespace="44624973-eda7-4d1d-840c-1d76c87d6b4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470b6-6943-4b25-8840-1f9dda3bdcb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120647d-17bd-4a63-9afd-bbea8594ace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24973-eda7-4d1d-840c-1d76c87d6b4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1497375-415a-4fb9-9d71-f8fbfa4e87dc}" ma:internalName="TaxCatchAll" ma:showField="CatchAllData" ma:web="44624973-eda7-4d1d-840c-1d76c87d6b4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0c470b6-6943-4b25-8840-1f9dda3bdcb8">
      <Terms xmlns="http://schemas.microsoft.com/office/infopath/2007/PartnerControls"/>
    </lcf76f155ced4ddcb4097134ff3c332f>
    <TaxCatchAll xmlns="44624973-eda7-4d1d-840c-1d76c87d6b4a" xsi:nil="true"/>
  </documentManagement>
</p:properties>
</file>

<file path=customXml/itemProps1.xml><?xml version="1.0" encoding="utf-8"?>
<ds:datastoreItem xmlns:ds="http://schemas.openxmlformats.org/officeDocument/2006/customXml" ds:itemID="{676A31D0-D410-459F-8B3A-5041DA332E84}">
  <ds:schemaRefs>
    <ds:schemaRef ds:uri="http://schemas.microsoft.com/sharepoint/v3/contenttype/forms"/>
  </ds:schemaRefs>
</ds:datastoreItem>
</file>

<file path=customXml/itemProps2.xml><?xml version="1.0" encoding="utf-8"?>
<ds:datastoreItem xmlns:ds="http://schemas.openxmlformats.org/officeDocument/2006/customXml" ds:itemID="{603A0F88-AFF5-4488-B7A4-999105C804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470b6-6943-4b25-8840-1f9dda3bdcb8"/>
    <ds:schemaRef ds:uri="44624973-eda7-4d1d-840c-1d76c87d6b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752AC9-3141-4DBE-9E93-91151A710F39}">
  <ds:schemaRefs>
    <ds:schemaRef ds:uri="http://purl.org/dc/terms/"/>
    <ds:schemaRef ds:uri="a1549414-1dcc-402f-ba9b-44c1b3f5d57c"/>
    <ds:schemaRef ds:uri="http://schemas.microsoft.com/office/infopath/2007/PartnerControls"/>
    <ds:schemaRef ds:uri="http://purl.org/dc/dcmitype/"/>
    <ds:schemaRef ds:uri="http://purl.org/dc/elements/1.1/"/>
    <ds:schemaRef ds:uri="http://schemas.openxmlformats.org/package/2006/metadata/core-properties"/>
    <ds:schemaRef ds:uri="http://schemas.microsoft.com/office/2006/documentManagement/types"/>
    <ds:schemaRef ds:uri="85c76272-7e4d-4f8f-89d1-3b227e52ef43"/>
    <ds:schemaRef ds:uri="http://schemas.microsoft.com/office/2006/metadata/properties"/>
    <ds:schemaRef ds:uri="http://www.w3.org/XML/1998/namespace"/>
    <ds:schemaRef ds:uri="10c470b6-6943-4b25-8840-1f9dda3bdcb8"/>
    <ds:schemaRef ds:uri="44624973-eda7-4d1d-840c-1d76c87d6b4a"/>
  </ds:schemaRefs>
</ds:datastoreItem>
</file>

<file path=docProps/app.xml><?xml version="1.0" encoding="utf-8"?>
<Properties xmlns="http://schemas.openxmlformats.org/officeDocument/2006/extended-properties" xmlns:vt="http://schemas.openxmlformats.org/officeDocument/2006/docPropsVTypes">
  <Template>Ipsos PPT template_general_EN</Template>
  <TotalTime>3630</TotalTime>
  <Words>1361</Words>
  <Application>Microsoft Office PowerPoint</Application>
  <PresentationFormat>Widescreen</PresentationFormat>
  <Paragraphs>205</Paragraphs>
  <Slides>12</Slides>
  <Notes>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1" baseType="lpstr">
      <vt:lpstr>Wingdings</vt:lpstr>
      <vt:lpstr>Wingdings 2</vt:lpstr>
      <vt:lpstr>Arial</vt:lpstr>
      <vt:lpstr>Arial Black</vt:lpstr>
      <vt:lpstr>Barlow</vt:lpstr>
      <vt:lpstr>Aptos</vt:lpstr>
      <vt:lpstr>Theme1</vt:lpstr>
      <vt:lpstr>3_Theme1</vt:lpstr>
      <vt:lpstr>Diapositive think-cell</vt:lpstr>
      <vt:lpstr>IPsOS Uk 2024 election review: initial  conclusions </vt:lpstr>
      <vt:lpstr>We have been conducting a review into our GE2024 performance </vt:lpstr>
      <vt:lpstr>A reminder of our method and our 2024 prediction</vt:lpstr>
      <vt:lpstr>Our final poll told the right story but understated the Conservative share </vt:lpstr>
      <vt:lpstr>PowerPoint Presentation</vt:lpstr>
      <vt:lpstr>So what happened?</vt:lpstr>
      <vt:lpstr>PowerPoint Presentation</vt:lpstr>
      <vt:lpstr>A larger number of refusals than usual likely contributed to us understating the Conservative share</vt:lpstr>
      <vt:lpstr>If we take our prediction poll and adjust vote shares among those aged 65+ to be ‘correct’ this fixes most of our issues </vt:lpstr>
      <vt:lpstr>Past vote weighting would not have helped much </vt:lpstr>
      <vt:lpstr>But a closer look at sample, turnout and political engagement needed</vt:lpstr>
      <vt:lpstr>Summing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Ipsos Report</dc:subject>
  <dc:creator>Alex Bogdan</dc:creator>
  <cp:lastModifiedBy>Keiran Pedley</cp:lastModifiedBy>
  <cp:revision>126</cp:revision>
  <dcterms:created xsi:type="dcterms:W3CDTF">2024-07-16T11:07:12Z</dcterms:created>
  <dcterms:modified xsi:type="dcterms:W3CDTF">2025-03-21T13:40:25Z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0x010100C1D53D4CEF66B844AFDAC2928DB807E4</vt:lpwstr>
  </property>
</Properties>
</file>